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Lst>
  <p:notesMasterIdLst>
    <p:notesMasterId r:id="rId37"/>
  </p:notesMasterIdLst>
  <p:handoutMasterIdLst>
    <p:handoutMasterId r:id="rId38"/>
  </p:handoutMasterIdLst>
  <p:sldIdLst>
    <p:sldId id="2049" r:id="rId6"/>
    <p:sldId id="2029" r:id="rId7"/>
    <p:sldId id="2056" r:id="rId8"/>
    <p:sldId id="2033" r:id="rId9"/>
    <p:sldId id="2133" r:id="rId10"/>
    <p:sldId id="2057" r:id="rId11"/>
    <p:sldId id="2120" r:id="rId12"/>
    <p:sldId id="2119" r:id="rId13"/>
    <p:sldId id="2118" r:id="rId14"/>
    <p:sldId id="2117" r:id="rId15"/>
    <p:sldId id="2123" r:id="rId16"/>
    <p:sldId id="2116" r:id="rId17"/>
    <p:sldId id="2114" r:id="rId18"/>
    <p:sldId id="2078" r:id="rId19"/>
    <p:sldId id="2079" r:id="rId20"/>
    <p:sldId id="2106" r:id="rId21"/>
    <p:sldId id="2112" r:id="rId22"/>
    <p:sldId id="2111" r:id="rId23"/>
    <p:sldId id="2110" r:id="rId24"/>
    <p:sldId id="2059" r:id="rId25"/>
    <p:sldId id="2063" r:id="rId26"/>
    <p:sldId id="2132" r:id="rId27"/>
    <p:sldId id="2128" r:id="rId28"/>
    <p:sldId id="2134" r:id="rId29"/>
    <p:sldId id="2127" r:id="rId30"/>
    <p:sldId id="2121" r:id="rId31"/>
    <p:sldId id="2124" r:id="rId32"/>
    <p:sldId id="2122" r:id="rId33"/>
    <p:sldId id="2130" r:id="rId34"/>
    <p:sldId id="2131" r:id="rId35"/>
    <p:sldId id="2055" r:id="rId36"/>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0EE57D-F39E-43DA-AF4E-8228ED6392FB}">
          <p14:sldIdLst>
            <p14:sldId id="2049"/>
            <p14:sldId id="2029"/>
            <p14:sldId id="2056"/>
            <p14:sldId id="2033"/>
            <p14:sldId id="2133"/>
            <p14:sldId id="2057"/>
            <p14:sldId id="2120"/>
            <p14:sldId id="2119"/>
            <p14:sldId id="2118"/>
            <p14:sldId id="2117"/>
            <p14:sldId id="2123"/>
            <p14:sldId id="2116"/>
            <p14:sldId id="2114"/>
            <p14:sldId id="2078"/>
            <p14:sldId id="2079"/>
            <p14:sldId id="2106"/>
            <p14:sldId id="2112"/>
            <p14:sldId id="2111"/>
            <p14:sldId id="2110"/>
            <p14:sldId id="2059"/>
            <p14:sldId id="2063"/>
            <p14:sldId id="2132"/>
            <p14:sldId id="2128"/>
            <p14:sldId id="2134"/>
            <p14:sldId id="2127"/>
            <p14:sldId id="2121"/>
            <p14:sldId id="2124"/>
            <p14:sldId id="2122"/>
            <p14:sldId id="2130"/>
            <p14:sldId id="2131"/>
            <p14:sldId id="2055"/>
          </p14:sldIdLst>
        </p14:section>
      </p14:sectionLst>
    </p:ex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63C2B"/>
    <a:srgbClr val="7DBA02"/>
    <a:srgbClr val="FDC60D"/>
    <a:srgbClr val="959B51"/>
    <a:srgbClr val="F37920"/>
    <a:srgbClr val="0098AF"/>
    <a:srgbClr val="8CBE3A"/>
    <a:srgbClr val="E42313"/>
    <a:srgbClr val="D32E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1AD97-BC09-40D5-A4BD-224F59C5B0B4}" v="2" dt="2026-08-11T07:54:47.9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249" autoAdjust="0"/>
  </p:normalViewPr>
  <p:slideViewPr>
    <p:cSldViewPr snapToGrid="0">
      <p:cViewPr varScale="1">
        <p:scale>
          <a:sx n="84" d="100"/>
          <a:sy n="84" d="100"/>
        </p:scale>
        <p:origin x="629" y="77"/>
      </p:cViewPr>
      <p:guideLst>
        <p:guide orient="horz" pos="436"/>
        <p:guide pos="18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lengiwa Dlamini   [Transnet NPA DBN]" userId="bf2038bb-1203-4e97-a434-9ed59fa5fcad" providerId="ADAL" clId="{9BADFF98-3346-4A15-8E8C-F28B35139E6F}"/>
    <pc:docChg chg="addSld delSld modSld modSection">
      <pc:chgData name="Hlengiwa Dlamini   [Transnet NPA DBN]" userId="bf2038bb-1203-4e97-a434-9ed59fa5fcad" providerId="ADAL" clId="{9BADFF98-3346-4A15-8E8C-F28B35139E6F}" dt="2026-08-06T06:50:18.225" v="29" actId="14100"/>
      <pc:docMkLst>
        <pc:docMk/>
      </pc:docMkLst>
      <pc:sldChg chg="modSp mod">
        <pc:chgData name="Hlengiwa Dlamini   [Transnet NPA DBN]" userId="bf2038bb-1203-4e97-a434-9ed59fa5fcad" providerId="ADAL" clId="{9BADFF98-3346-4A15-8E8C-F28B35139E6F}" dt="2026-08-06T06:50:18.225" v="29" actId="14100"/>
        <pc:sldMkLst>
          <pc:docMk/>
          <pc:sldMk cId="3079665997" sldId="2049"/>
        </pc:sldMkLst>
        <pc:spChg chg="mod">
          <ac:chgData name="Hlengiwa Dlamini   [Transnet NPA DBN]" userId="bf2038bb-1203-4e97-a434-9ed59fa5fcad" providerId="ADAL" clId="{9BADFF98-3346-4A15-8E8C-F28B35139E6F}" dt="2026-08-06T06:50:18.225" v="29" actId="14100"/>
          <ac:spMkLst>
            <pc:docMk/>
            <pc:sldMk cId="3079665997" sldId="2049"/>
            <ac:spMk id="521" creationId="{DD3D5241-53C0-7612-D85F-F4D957CE0428}"/>
          </ac:spMkLst>
        </pc:spChg>
      </pc:sldChg>
      <pc:sldChg chg="modSp mod">
        <pc:chgData name="Hlengiwa Dlamini   [Transnet NPA DBN]" userId="bf2038bb-1203-4e97-a434-9ed59fa5fcad" providerId="ADAL" clId="{9BADFF98-3346-4A15-8E8C-F28B35139E6F}" dt="2026-08-06T06:43:34.807" v="9" actId="20577"/>
        <pc:sldMkLst>
          <pc:docMk/>
          <pc:sldMk cId="3035219755" sldId="2119"/>
        </pc:sldMkLst>
        <pc:spChg chg="mod">
          <ac:chgData name="Hlengiwa Dlamini   [Transnet NPA DBN]" userId="bf2038bb-1203-4e97-a434-9ed59fa5fcad" providerId="ADAL" clId="{9BADFF98-3346-4A15-8E8C-F28B35139E6F}" dt="2026-08-06T06:43:34.807" v="9" actId="20577"/>
          <ac:spMkLst>
            <pc:docMk/>
            <pc:sldMk cId="3035219755" sldId="2119"/>
            <ac:spMk id="4" creationId="{2C4E5062-4F1C-75D1-3546-5DF631D96680}"/>
          </ac:spMkLst>
        </pc:spChg>
      </pc:sldChg>
      <pc:sldChg chg="modSp mod">
        <pc:chgData name="Hlengiwa Dlamini   [Transnet NPA DBN]" userId="bf2038bb-1203-4e97-a434-9ed59fa5fcad" providerId="ADAL" clId="{9BADFF98-3346-4A15-8E8C-F28B35139E6F}" dt="2026-08-06T06:49:24.506" v="26" actId="20577"/>
        <pc:sldMkLst>
          <pc:docMk/>
          <pc:sldMk cId="2843460082" sldId="2122"/>
        </pc:sldMkLst>
        <pc:spChg chg="mod">
          <ac:chgData name="Hlengiwa Dlamini   [Transnet NPA DBN]" userId="bf2038bb-1203-4e97-a434-9ed59fa5fcad" providerId="ADAL" clId="{9BADFF98-3346-4A15-8E8C-F28B35139E6F}" dt="2026-08-06T06:49:24.506" v="26" actId="20577"/>
          <ac:spMkLst>
            <pc:docMk/>
            <pc:sldMk cId="2843460082" sldId="2122"/>
            <ac:spMk id="3" creationId="{4AFAB619-F0A9-10CD-3143-CBD928048429}"/>
          </ac:spMkLst>
        </pc:spChg>
      </pc:sldChg>
      <pc:sldChg chg="modSp mod">
        <pc:chgData name="Hlengiwa Dlamini   [Transnet NPA DBN]" userId="bf2038bb-1203-4e97-a434-9ed59fa5fcad" providerId="ADAL" clId="{9BADFF98-3346-4A15-8E8C-F28B35139E6F}" dt="2026-08-06T06:44:27.258" v="11" actId="113"/>
        <pc:sldMkLst>
          <pc:docMk/>
          <pc:sldMk cId="2917061963" sldId="2123"/>
        </pc:sldMkLst>
        <pc:spChg chg="mod">
          <ac:chgData name="Hlengiwa Dlamini   [Transnet NPA DBN]" userId="bf2038bb-1203-4e97-a434-9ed59fa5fcad" providerId="ADAL" clId="{9BADFF98-3346-4A15-8E8C-F28B35139E6F}" dt="2026-08-06T06:44:27.258" v="11" actId="113"/>
          <ac:spMkLst>
            <pc:docMk/>
            <pc:sldMk cId="2917061963" sldId="2123"/>
            <ac:spMk id="3" creationId="{C8077049-9813-3DDA-9D6D-424906B44F4A}"/>
          </ac:spMkLst>
        </pc:spChg>
      </pc:sldChg>
      <pc:sldChg chg="modSp mod">
        <pc:chgData name="Hlengiwa Dlamini   [Transnet NPA DBN]" userId="bf2038bb-1203-4e97-a434-9ed59fa5fcad" providerId="ADAL" clId="{9BADFF98-3346-4A15-8E8C-F28B35139E6F}" dt="2026-08-06T06:48:37.236" v="22" actId="20577"/>
        <pc:sldMkLst>
          <pc:docMk/>
          <pc:sldMk cId="3683842286" sldId="2128"/>
        </pc:sldMkLst>
        <pc:spChg chg="mod">
          <ac:chgData name="Hlengiwa Dlamini   [Transnet NPA DBN]" userId="bf2038bb-1203-4e97-a434-9ed59fa5fcad" providerId="ADAL" clId="{9BADFF98-3346-4A15-8E8C-F28B35139E6F}" dt="2026-08-06T06:48:37.236" v="22" actId="20577"/>
          <ac:spMkLst>
            <pc:docMk/>
            <pc:sldMk cId="3683842286" sldId="2128"/>
            <ac:spMk id="30" creationId="{8D921144-A573-FE72-9510-CD8944DFC544}"/>
          </ac:spMkLst>
        </pc:spChg>
      </pc:sldChg>
      <pc:sldChg chg="add">
        <pc:chgData name="Hlengiwa Dlamini   [Transnet NPA DBN]" userId="bf2038bb-1203-4e97-a434-9ed59fa5fcad" providerId="ADAL" clId="{9BADFF98-3346-4A15-8E8C-F28B35139E6F}" dt="2026-08-06T06:47:18.173" v="12" actId="2890"/>
        <pc:sldMkLst>
          <pc:docMk/>
          <pc:sldMk cId="2965180279" sldId="213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11/08/2026</a:t>
            </a:fld>
            <a:endParaRPr lang="en-GB"/>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11/08/2026</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a:solidFill>
                  <a:srgbClr val="2C363A"/>
                </a:solidFill>
                <a:effectLst/>
                <a:latin typeface="Calibri" panose="020F0502020204030204" pitchFamily="34" charset="0"/>
              </a:rPr>
              <a:t>Growth and Reinvent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4</a:t>
            </a:fld>
            <a:endParaRPr lang="en-GB"/>
          </a:p>
        </p:txBody>
      </p:sp>
    </p:spTree>
    <p:extLst>
      <p:ext uri="{BB962C8B-B14F-4D97-AF65-F5344CB8AC3E}">
        <p14:creationId xmlns:p14="http://schemas.microsoft.com/office/powerpoint/2010/main" val="3037018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5</a:t>
            </a:fld>
            <a:endParaRPr lang="en-GB"/>
          </a:p>
        </p:txBody>
      </p:sp>
    </p:spTree>
    <p:extLst>
      <p:ext uri="{BB962C8B-B14F-4D97-AF65-F5344CB8AC3E}">
        <p14:creationId xmlns:p14="http://schemas.microsoft.com/office/powerpoint/2010/main" val="6113594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ags" Target="../tags/tag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heme" Target="../theme/theme2.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emf"/><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0"/>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1" imgW="421" imgH="420" progId="TCLayout.ActiveDocument.1">
                  <p:embed/>
                </p:oleObj>
              </mc:Choice>
              <mc:Fallback>
                <p:oleObj name="think-cell Slide" r:id="rId31" imgW="421" imgH="420" progId="TCLayout.ActiveDocument.1">
                  <p:embed/>
                  <p:pic>
                    <p:nvPicPr>
                      <p:cNvPr id="4" name="Object 3" hidden="1"/>
                      <p:cNvPicPr/>
                      <p:nvPr/>
                    </p:nvPicPr>
                    <p:blipFill>
                      <a:blip r:embed="rId32"/>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24.png"/><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transnetetenders.azurewebsites.net/" TargetMode="External"/><Relationship Id="rId2" Type="http://schemas.openxmlformats.org/officeDocument/2006/relationships/hyperlink" Target="http://www.etenders.gov.za/" TargetMode="Externa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Freeform 540">
            <a:extLst>
              <a:ext uri="{FF2B5EF4-FFF2-40B4-BE49-F238E27FC236}">
                <a16:creationId xmlns:a16="http://schemas.microsoft.com/office/drawing/2014/main" id="{79A2E5CA-46F8-7CDC-E057-63E41A8AD015}"/>
              </a:ext>
            </a:extLst>
          </p:cNvPr>
          <p:cNvSpPr/>
          <p:nvPr/>
        </p:nvSpPr>
        <p:spPr>
          <a:xfrm>
            <a:off x="-4438" y="68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21" name="Title 520">
            <a:extLst>
              <a:ext uri="{FF2B5EF4-FFF2-40B4-BE49-F238E27FC236}">
                <a16:creationId xmlns:a16="http://schemas.microsoft.com/office/drawing/2014/main" id="{DD3D5241-53C0-7612-D85F-F4D957CE0428}"/>
              </a:ext>
            </a:extLst>
          </p:cNvPr>
          <p:cNvSpPr>
            <a:spLocks noGrp="1"/>
          </p:cNvSpPr>
          <p:nvPr>
            <p:ph type="title"/>
          </p:nvPr>
        </p:nvSpPr>
        <p:spPr>
          <a:xfrm>
            <a:off x="831273" y="1293536"/>
            <a:ext cx="10933126" cy="4001416"/>
          </a:xfrm>
        </p:spPr>
        <p:txBody>
          <a:bodyPr/>
          <a:lstStyle/>
          <a:p>
            <a:pPr marL="0" marR="0" algn="just">
              <a:lnSpc>
                <a:spcPct val="107000"/>
              </a:lnSpc>
              <a:spcBef>
                <a:spcPts val="0"/>
              </a:spcBef>
              <a:spcAft>
                <a:spcPts val="0"/>
              </a:spcAft>
              <a:tabLst>
                <a:tab pos="2743200" algn="ctr"/>
                <a:tab pos="5486400" algn="r"/>
              </a:tabLst>
            </a:pPr>
            <a:r>
              <a:rPr lang="en-US" sz="4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REPAIRS TO POTABLE STAINLESS STEEL WATER PIPELINE IN THE PIPELINE RACK AT ISLAND VIEW IN THE PORT OF DURBAN</a:t>
            </a:r>
            <a:endParaRPr lang="en-US" sz="4800" dirty="0">
              <a:solidFill>
                <a:schemeClr val="bg1"/>
              </a:solidFill>
            </a:endParaRPr>
          </a:p>
        </p:txBody>
      </p:sp>
      <p:sp>
        <p:nvSpPr>
          <p:cNvPr id="522" name="Text Placeholder 521">
            <a:extLst>
              <a:ext uri="{FF2B5EF4-FFF2-40B4-BE49-F238E27FC236}">
                <a16:creationId xmlns:a16="http://schemas.microsoft.com/office/drawing/2014/main" id="{6864D623-7115-AB1B-0C2E-4786ED32231E}"/>
              </a:ext>
            </a:extLst>
          </p:cNvPr>
          <p:cNvSpPr>
            <a:spLocks noGrp="1"/>
          </p:cNvSpPr>
          <p:nvPr>
            <p:ph type="body" sz="quarter" idx="13"/>
          </p:nvPr>
        </p:nvSpPr>
        <p:spPr>
          <a:xfrm>
            <a:off x="8584707" y="5638800"/>
            <a:ext cx="3340593" cy="1022569"/>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TENDER CLARIFICATION MEETING</a:t>
            </a:r>
          </a:p>
          <a:p>
            <a:pPr marL="0" marR="0" lvl="0" indent="0" defTabSz="457200" rtl="0" eaLnBrk="1" fontAlgn="auto" latinLnBrk="0" hangingPunct="1">
              <a:lnSpc>
                <a:spcPct val="100000"/>
              </a:lnSpc>
              <a:spcBef>
                <a:spcPts val="0"/>
              </a:spcBef>
              <a:spcAft>
                <a:spcPts val="0"/>
              </a:spcAft>
              <a:buClrTx/>
              <a:buSzTx/>
              <a:buFontTx/>
              <a:buNone/>
              <a:tabLst/>
              <a:defRPr/>
            </a:pPr>
            <a:r>
              <a:rPr lang="en-US" dirty="0">
                <a:solidFill>
                  <a:srgbClr val="FFFFFF"/>
                </a:solidFill>
              </a:rPr>
              <a:t>06 AUGUST 2026</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10H00</a:t>
            </a:r>
          </a:p>
        </p:txBody>
      </p:sp>
      <p:pic>
        <p:nvPicPr>
          <p:cNvPr id="3" name="Picture 2">
            <a:extLst>
              <a:ext uri="{FF2B5EF4-FFF2-40B4-BE49-F238E27FC236}">
                <a16:creationId xmlns:a16="http://schemas.microsoft.com/office/drawing/2014/main" id="{03B23AF7-3458-051D-CD8B-A53B0977D5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07966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1418064095"/>
              </p:ext>
            </p:extLst>
          </p:nvPr>
        </p:nvGraphicFramePr>
        <p:xfrm>
          <a:off x="320323" y="2133062"/>
          <a:ext cx="10006026" cy="4159040"/>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2746465">
                  <a:extLst>
                    <a:ext uri="{9D8B030D-6E8A-4147-A177-3AD203B41FA5}">
                      <a16:colId xmlns:a16="http://schemas.microsoft.com/office/drawing/2014/main" val="1314826358"/>
                    </a:ext>
                  </a:extLst>
                </a:gridCol>
                <a:gridCol w="4145237">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450077">
                <a:tc>
                  <a:txBody>
                    <a:bodyPr/>
                    <a:lstStyle/>
                    <a:p>
                      <a:r>
                        <a:rPr lang="en-US" sz="1400" b="1" i="0">
                          <a:solidFill>
                            <a:schemeClr val="tx1">
                              <a:lumMod val="75000"/>
                              <a:lumOff val="25000"/>
                            </a:schemeClr>
                          </a:solidFill>
                          <a:latin typeface="Apex New Heavy"/>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W</a:t>
                      </a:r>
                      <a:r>
                        <a:rPr lang="en-US" sz="1400" b="0" i="0" dirty="0">
                          <a:solidFill>
                            <a:schemeClr val="tx1">
                              <a:lumMod val="75000"/>
                              <a:lumOff val="25000"/>
                            </a:schemeClr>
                          </a:solidFill>
                          <a:latin typeface="Apex New Medium"/>
                          <a:ea typeface="Apex New Medium" panose="02010600040501010103" pitchFamily="2" charset="77"/>
                        </a:rPr>
                        <a:t>elcome</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409804">
                <a:tc>
                  <a:txBody>
                    <a:bodyPr/>
                    <a:lstStyle/>
                    <a:p>
                      <a:r>
                        <a:rPr lang="en-US" sz="1400" b="1" i="0">
                          <a:solidFill>
                            <a:schemeClr val="tx1">
                              <a:lumMod val="75000"/>
                              <a:lumOff val="25000"/>
                            </a:schemeClr>
                          </a:solidFill>
                          <a:latin typeface="Apex New Heavy"/>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Introduction and Agenda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469776">
                <a:tc>
                  <a:txBody>
                    <a:bodyPr/>
                    <a:lstStyle/>
                    <a:p>
                      <a:r>
                        <a:rPr lang="en-US" sz="1400" b="1" i="0">
                          <a:solidFill>
                            <a:schemeClr val="tx1">
                              <a:lumMod val="75000"/>
                              <a:lumOff val="25000"/>
                            </a:schemeClr>
                          </a:solidFill>
                          <a:latin typeface="Apex New Heavy"/>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Safety Briefing and Evacuation Procedure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479770">
                <a:tc>
                  <a:txBody>
                    <a:bodyPr/>
                    <a:lstStyle/>
                    <a:p>
                      <a:r>
                        <a:rPr lang="en-ZA" sz="1400" b="1" i="0">
                          <a:solidFill>
                            <a:schemeClr val="tx1">
                              <a:lumMod val="75000"/>
                              <a:lumOff val="25000"/>
                            </a:schemeClr>
                          </a:solidFill>
                          <a:latin typeface="Apex New Heavy"/>
                          <a:ea typeface="Apex New Heavy" panose="02010600040501010103" pitchFamily="2" charset="77"/>
                        </a:rPr>
                        <a:t>04</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Project Overview</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2793900"/>
                  </a:ext>
                </a:extLst>
              </a:tr>
              <a:tr h="459780">
                <a:tc>
                  <a:txBody>
                    <a:bodyPr/>
                    <a:lstStyle/>
                    <a:p>
                      <a:r>
                        <a:rPr lang="en-US" sz="1400" b="1" i="0">
                          <a:solidFill>
                            <a:schemeClr val="tx1">
                              <a:lumMod val="75000"/>
                              <a:lumOff val="25000"/>
                            </a:schemeClr>
                          </a:solidFill>
                          <a:latin typeface="Apex New Heavy"/>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Commercial Presentation</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07420">
                <a:tc>
                  <a:txBody>
                    <a:bodyPr/>
                    <a:lstStyle/>
                    <a:p>
                      <a:r>
                        <a:rPr lang="en-US" sz="1400" b="1" i="0">
                          <a:solidFill>
                            <a:schemeClr val="tx1">
                              <a:lumMod val="75000"/>
                              <a:lumOff val="25000"/>
                            </a:schemeClr>
                          </a:solidFill>
                          <a:latin typeface="Apex New Heavy"/>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Enterprise Supplier Development</a:t>
                      </a:r>
                      <a:endParaRPr lang="en-US" sz="1400" b="0" i="0" dirty="0">
                        <a:solidFill>
                          <a:schemeClr val="tx1">
                            <a:lumMod val="75000"/>
                            <a:lumOff val="25000"/>
                          </a:schemeClr>
                        </a:solidFill>
                        <a:latin typeface="Apex New Medium"/>
                        <a:ea typeface="Apex New Medium" panose="02010600040501010103" pitchFamily="2" charset="77"/>
                      </a:endParaRPr>
                    </a:p>
                    <a:p>
                      <a:endParaRPr lang="en-US" sz="1400" b="0" i="0" dirty="0">
                        <a:solidFill>
                          <a:schemeClr val="tx1">
                            <a:lumMod val="75000"/>
                            <a:lumOff val="25000"/>
                          </a:schemeClr>
                        </a:solidFill>
                        <a:latin typeface="Apex New Medium" panose="02010600040501010103" pitchFamily="2" charset="77"/>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714987">
                <a:tc>
                  <a:txBody>
                    <a:bodyPr/>
                    <a:lstStyle/>
                    <a:p>
                      <a:r>
                        <a:rPr lang="en-ZA" sz="1400" b="1" i="0" dirty="0">
                          <a:solidFill>
                            <a:schemeClr val="tx1">
                              <a:lumMod val="75000"/>
                              <a:lumOff val="25000"/>
                            </a:schemeClr>
                          </a:solidFill>
                          <a:latin typeface="Apex New Heavy"/>
                          <a:ea typeface="Apex New Heavy" panose="02010600040501010103" pitchFamily="2" charset="77"/>
                        </a:rPr>
                        <a:t>07</a:t>
                      </a:r>
                      <a:endParaRPr lang="en-US" sz="1400" b="1" i="0" dirty="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Technical Presentation</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201563"/>
                  </a:ext>
                </a:extLst>
              </a:tr>
              <a:tr h="601462">
                <a:tc>
                  <a:txBody>
                    <a:bodyPr/>
                    <a:lstStyle/>
                    <a:p>
                      <a:r>
                        <a:rPr lang="en-ZA" sz="1400" b="1" i="0">
                          <a:solidFill>
                            <a:schemeClr val="tx1">
                              <a:lumMod val="75000"/>
                              <a:lumOff val="25000"/>
                            </a:schemeClr>
                          </a:solidFill>
                          <a:latin typeface="Apex New Heavy"/>
                          <a:ea typeface="Apex New Heavy" panose="02010600040501010103" pitchFamily="2" charset="77"/>
                        </a:rPr>
                        <a:t>08</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Question and Answer</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0717585"/>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p:txBody>
          <a:bodyPr/>
          <a:lstStyle/>
          <a:p>
            <a:r>
              <a:rPr lang="en-US">
                <a:solidFill>
                  <a:schemeClr val="tx1">
                    <a:lumMod val="75000"/>
                    <a:lumOff val="25000"/>
                  </a:schemeClr>
                </a:solidFill>
              </a:rPr>
              <a:t>Agenda</a:t>
            </a: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82543" y="-3175"/>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2</a:t>
            </a:fld>
            <a:endParaRPr lang="en-ZA" sz="767" b="1">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37833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264156"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r>
              <a:rPr lang="en-US" sz="6000" dirty="0">
                <a:solidFill>
                  <a:schemeClr val="bg1"/>
                </a:solidFill>
              </a:rPr>
              <a:t>Project Background- Siphelele</a:t>
            </a:r>
            <a:br>
              <a:rPr lang="en-US" sz="6000" dirty="0">
                <a:solidFill>
                  <a:schemeClr val="bg1"/>
                </a:solidFill>
              </a:rPr>
            </a:br>
            <a:endParaRPr lang="en-US" dirty="0"/>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77036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dirty="0"/>
              <a:t>PROJECT BACKGROUND</a:t>
            </a:r>
            <a:endParaRPr lang="en-US" dirty="0"/>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375873" y="1319912"/>
            <a:ext cx="11649732" cy="4680838"/>
          </a:xfrm>
        </p:spPr>
        <p:txBody>
          <a:bodyPr lIns="91440" tIns="45720" rIns="91440" bIns="45720" anchor="t"/>
          <a:lstStyle/>
          <a:p>
            <a:pPr algn="just"/>
            <a:r>
              <a:rPr lang="en-US" sz="1800" dirty="0">
                <a:solidFill>
                  <a:schemeClr val="tx1"/>
                </a:solidFill>
                <a:latin typeface="Tahoma"/>
                <a:cs typeface="Tahoma"/>
              </a:rPr>
              <a:t>The works that the Contractor is to perform involve repairs to a stainless-steel potable water pipeline located on the pipe rack at different elevations within the Island View Precinct, Port of Durban, with work required at heights of up to 6.5 m above ground level. The pipeline is currently operational and exhibits leakage at the seam welds across multiple joints. </a:t>
            </a:r>
          </a:p>
          <a:p>
            <a:pPr algn="just"/>
            <a:r>
              <a:rPr lang="en-US" sz="1800" dirty="0">
                <a:solidFill>
                  <a:schemeClr val="tx1"/>
                </a:solidFill>
                <a:latin typeface="Tahoma"/>
                <a:cs typeface="Tahoma"/>
              </a:rPr>
              <a:t>The stainless-steel potable water pipeline varies in size, with nominal diameters of 150 mm and 200 mm at different sections along the network extending from Berth 1 to Berth 10. The primary purpose of this document is to outline the scope of services and deliverables that Transnet National Ports Authority (TNPA) will require of a Principal Contractor with the necessary experience and expertise to conduct repairs and rewelding to a stainless-steel water pipe on the pipe rack.</a:t>
            </a:r>
          </a:p>
          <a:p>
            <a:pPr algn="l"/>
            <a:endParaRPr lang="en-US" sz="1800" dirty="0">
              <a:solidFill>
                <a:schemeClr val="tx1"/>
              </a:solidFill>
              <a:latin typeface="Tahoma"/>
              <a:ea typeface="Tahoma"/>
              <a:cs typeface="Tahoma"/>
            </a:endParaRPr>
          </a:p>
        </p:txBody>
      </p:sp>
    </p:spTree>
    <p:extLst>
      <p:ext uri="{BB962C8B-B14F-4D97-AF65-F5344CB8AC3E}">
        <p14:creationId xmlns:p14="http://schemas.microsoft.com/office/powerpoint/2010/main" val="1295362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12A4F06D-C83E-6E29-94D7-D7995DFA69C9}"/>
              </a:ext>
            </a:extLst>
          </p:cNvPr>
          <p:cNvSpPr>
            <a:spLocks noGrp="1"/>
          </p:cNvSpPr>
          <p:nvPr>
            <p:ph type="body" sz="quarter" idx="17"/>
          </p:nvPr>
        </p:nvSpPr>
        <p:spPr>
          <a:xfrm>
            <a:off x="283474" y="1187666"/>
            <a:ext cx="3962705" cy="5670334"/>
          </a:xfrm>
        </p:spPr>
        <p:txBody>
          <a:bodyPr/>
          <a:lstStyle/>
          <a:p>
            <a:pPr marL="7521" marR="361381" indent="-189904" algn="just">
              <a:lnSpc>
                <a:spcPct val="165300"/>
              </a:lnSpc>
              <a:spcBef>
                <a:spcPts val="56"/>
              </a:spcBef>
            </a:pPr>
            <a:r>
              <a:rPr lang="en-ZA" sz="1800" b="1" dirty="0">
                <a:solidFill>
                  <a:schemeClr val="tx1"/>
                </a:solidFill>
                <a:latin typeface="Tahoma"/>
                <a:cs typeface="Tahoma"/>
              </a:rPr>
              <a:t>Pipe Rack Overview</a:t>
            </a:r>
          </a:p>
          <a:p>
            <a:pPr marL="7521" marR="361381" indent="-189904" algn="just">
              <a:lnSpc>
                <a:spcPct val="165300"/>
              </a:lnSpc>
              <a:spcBef>
                <a:spcPts val="56"/>
              </a:spcBef>
            </a:pPr>
            <a:endParaRPr lang="en-ZA" sz="1800" dirty="0">
              <a:solidFill>
                <a:schemeClr val="tx1"/>
              </a:solidFill>
              <a:latin typeface="Tahoma"/>
              <a:cs typeface="Tahoma"/>
            </a:endParaRPr>
          </a:p>
          <a:p>
            <a:pPr marL="7521" marR="361381" indent="-189904" algn="just">
              <a:lnSpc>
                <a:spcPct val="165300"/>
              </a:lnSpc>
              <a:spcBef>
                <a:spcPts val="56"/>
              </a:spcBef>
            </a:pPr>
            <a:endParaRPr lang="en-ZA" sz="1800" dirty="0">
              <a:solidFill>
                <a:schemeClr val="tx1"/>
              </a:solidFill>
              <a:latin typeface="Tahoma"/>
              <a:cs typeface="Tahoma"/>
            </a:endParaRPr>
          </a:p>
          <a:p>
            <a:pPr marL="7521" marR="361381" indent="-189904" algn="just">
              <a:lnSpc>
                <a:spcPct val="165300"/>
              </a:lnSpc>
              <a:spcBef>
                <a:spcPts val="56"/>
              </a:spcBef>
            </a:pPr>
            <a:endParaRPr lang="en-ZA" sz="1800" dirty="0">
              <a:solidFill>
                <a:schemeClr val="tx1"/>
              </a:solidFill>
              <a:latin typeface="Tahoma"/>
              <a:cs typeface="Tahoma"/>
            </a:endParaRPr>
          </a:p>
          <a:p>
            <a:pPr marL="7521" marR="361381" indent="-189904" algn="just">
              <a:lnSpc>
                <a:spcPct val="165300"/>
              </a:lnSpc>
              <a:spcBef>
                <a:spcPts val="56"/>
              </a:spcBef>
            </a:pPr>
            <a:endParaRPr lang="en-ZA" sz="1800" dirty="0">
              <a:solidFill>
                <a:schemeClr val="tx1"/>
              </a:solidFill>
              <a:latin typeface="Tahoma"/>
              <a:cs typeface="Tahoma"/>
            </a:endParaRPr>
          </a:p>
          <a:p>
            <a:pPr marL="7521" marR="361381" indent="-189904" algn="just">
              <a:lnSpc>
                <a:spcPct val="165300"/>
              </a:lnSpc>
              <a:spcBef>
                <a:spcPts val="56"/>
              </a:spcBef>
            </a:pPr>
            <a:endParaRPr lang="en-ZA" sz="1800" dirty="0">
              <a:solidFill>
                <a:schemeClr val="tx1"/>
              </a:solidFill>
              <a:latin typeface="Tahoma"/>
              <a:cs typeface="Tahoma"/>
            </a:endParaRPr>
          </a:p>
          <a:p>
            <a:pPr marL="7521" marR="361381" indent="-189904" algn="just">
              <a:lnSpc>
                <a:spcPct val="165300"/>
              </a:lnSpc>
              <a:spcBef>
                <a:spcPts val="56"/>
              </a:spcBef>
            </a:pPr>
            <a:endParaRPr lang="en-ZA" sz="1800" dirty="0">
              <a:solidFill>
                <a:schemeClr val="tx1"/>
              </a:solidFill>
              <a:latin typeface="Tahoma"/>
              <a:cs typeface="Tahoma"/>
            </a:endParaRPr>
          </a:p>
          <a:p>
            <a:pPr marL="7521" marR="361381" indent="-189904" algn="just">
              <a:lnSpc>
                <a:spcPct val="165300"/>
              </a:lnSpc>
              <a:spcBef>
                <a:spcPts val="56"/>
              </a:spcBef>
            </a:pPr>
            <a:endParaRPr lang="en-ZA" sz="1800" dirty="0">
              <a:solidFill>
                <a:schemeClr val="tx1"/>
              </a:solidFill>
              <a:latin typeface="Tahoma"/>
              <a:cs typeface="Tahoma"/>
            </a:endParaRPr>
          </a:p>
          <a:p>
            <a:pPr marL="7521" marR="361381" indent="-189904" algn="just">
              <a:lnSpc>
                <a:spcPct val="165300"/>
              </a:lnSpc>
              <a:spcBef>
                <a:spcPts val="56"/>
              </a:spcBef>
            </a:pPr>
            <a:endParaRPr lang="en-ZA" sz="1800" dirty="0">
              <a:solidFill>
                <a:schemeClr val="tx1"/>
              </a:solidFill>
              <a:latin typeface="Tahoma"/>
              <a:cs typeface="Tahoma"/>
            </a:endParaRPr>
          </a:p>
          <a:p>
            <a:pPr marL="7521" marR="361381" indent="-189904" algn="just">
              <a:lnSpc>
                <a:spcPct val="165300"/>
              </a:lnSpc>
              <a:spcBef>
                <a:spcPts val="56"/>
              </a:spcBef>
            </a:pPr>
            <a:endParaRPr lang="en-ZA" sz="1800" dirty="0">
              <a:solidFill>
                <a:schemeClr val="tx1"/>
              </a:solidFill>
              <a:latin typeface="Tahoma"/>
              <a:cs typeface="Tahoma"/>
            </a:endParaRPr>
          </a:p>
          <a:p>
            <a:endParaRPr lang="en-ZA" dirty="0"/>
          </a:p>
          <a:p>
            <a:endParaRPr lang="en-US" dirty="0"/>
          </a:p>
        </p:txBody>
      </p:sp>
      <p:sp>
        <p:nvSpPr>
          <p:cNvPr id="15" name="Text Placeholder 14">
            <a:extLst>
              <a:ext uri="{FF2B5EF4-FFF2-40B4-BE49-F238E27FC236}">
                <a16:creationId xmlns:a16="http://schemas.microsoft.com/office/drawing/2014/main" id="{74D042F5-C2B2-9BDB-2EDD-62B20805687E}"/>
              </a:ext>
            </a:extLst>
          </p:cNvPr>
          <p:cNvSpPr>
            <a:spLocks noGrp="1"/>
          </p:cNvSpPr>
          <p:nvPr>
            <p:ph type="body" sz="quarter" idx="18"/>
          </p:nvPr>
        </p:nvSpPr>
        <p:spPr>
          <a:xfrm>
            <a:off x="4340772" y="1187667"/>
            <a:ext cx="7746126" cy="5538953"/>
          </a:xfrm>
        </p:spPr>
        <p:txBody>
          <a:bodyPr/>
          <a:lstStyle/>
          <a:p>
            <a:pPr marL="7521" marR="361381" indent="-189904" algn="just">
              <a:lnSpc>
                <a:spcPct val="165300"/>
              </a:lnSpc>
              <a:spcBef>
                <a:spcPts val="56"/>
              </a:spcBef>
            </a:pPr>
            <a:r>
              <a:rPr lang="en-US" sz="1800" b="1" dirty="0">
                <a:solidFill>
                  <a:schemeClr val="tx1"/>
                </a:solidFill>
                <a:latin typeface="Tahoma"/>
                <a:cs typeface="Tahoma"/>
              </a:rPr>
              <a:t>Leaking Welds with Cascade Clamps</a:t>
            </a:r>
          </a:p>
          <a:p>
            <a:endParaRPr lang="en-US" sz="1800" dirty="0">
              <a:solidFill>
                <a:schemeClr val="tx1"/>
              </a:solidFill>
              <a:latin typeface="Tahoma"/>
              <a:cs typeface="Tahoma"/>
            </a:endParaRPr>
          </a:p>
          <a:p>
            <a:endParaRPr lang="en-US" sz="1800" dirty="0">
              <a:solidFill>
                <a:schemeClr val="tx1"/>
              </a:solidFill>
              <a:latin typeface="Tahoma"/>
              <a:cs typeface="Tahoma"/>
            </a:endParaRPr>
          </a:p>
          <a:p>
            <a:endParaRPr lang="en-US" sz="1800" dirty="0">
              <a:solidFill>
                <a:schemeClr val="tx1"/>
              </a:solidFill>
              <a:latin typeface="Tahoma"/>
              <a:cs typeface="Tahoma"/>
            </a:endParaRPr>
          </a:p>
          <a:p>
            <a:endParaRPr lang="en-US" sz="1800" dirty="0">
              <a:solidFill>
                <a:schemeClr val="tx1"/>
              </a:solidFill>
              <a:latin typeface="Tahoma"/>
              <a:cs typeface="Tahoma"/>
            </a:endParaRPr>
          </a:p>
          <a:p>
            <a:endParaRPr lang="en-US" sz="1800" dirty="0">
              <a:solidFill>
                <a:schemeClr val="tx1"/>
              </a:solidFill>
              <a:latin typeface="Tahoma"/>
              <a:cs typeface="Tahoma"/>
            </a:endParaRPr>
          </a:p>
          <a:p>
            <a:endParaRPr lang="en-US" sz="1800" dirty="0">
              <a:solidFill>
                <a:schemeClr val="tx1"/>
              </a:solidFill>
              <a:latin typeface="Tahoma"/>
              <a:cs typeface="Tahoma"/>
            </a:endParaRPr>
          </a:p>
          <a:p>
            <a:r>
              <a:rPr lang="en-US" sz="1800" dirty="0">
                <a:solidFill>
                  <a:schemeClr val="tx1"/>
                </a:solidFill>
                <a:latin typeface="Tahoma"/>
                <a:cs typeface="Tahoma"/>
              </a:rPr>
              <a:t>All temporary cascade clamps at leaking locations shall be removed before permanent welding repairs commence. All removed cascade clamps shall be returned to TNPA upon completion of the works.</a:t>
            </a:r>
          </a:p>
        </p:txBody>
      </p:sp>
      <p:sp>
        <p:nvSpPr>
          <p:cNvPr id="13" name="Title 12">
            <a:extLst>
              <a:ext uri="{FF2B5EF4-FFF2-40B4-BE49-F238E27FC236}">
                <a16:creationId xmlns:a16="http://schemas.microsoft.com/office/drawing/2014/main" id="{EC3051D1-B7A6-0122-C04B-FF0DC27059AC}"/>
              </a:ext>
            </a:extLst>
          </p:cNvPr>
          <p:cNvSpPr>
            <a:spLocks noGrp="1"/>
          </p:cNvSpPr>
          <p:nvPr>
            <p:ph type="title"/>
          </p:nvPr>
        </p:nvSpPr>
        <p:spPr>
          <a:xfrm>
            <a:off x="283474" y="249922"/>
            <a:ext cx="10079725" cy="461665"/>
          </a:xfrm>
        </p:spPr>
        <p:txBody>
          <a:bodyPr/>
          <a:lstStyle/>
          <a:p>
            <a:pPr algn="ctr"/>
            <a:r>
              <a:rPr lang="en-US" dirty="0"/>
              <a:t>EXISTING PIPELINE CONDITIONS</a:t>
            </a:r>
          </a:p>
        </p:txBody>
      </p:sp>
      <p:pic>
        <p:nvPicPr>
          <p:cNvPr id="6" name="Picture 5">
            <a:extLst>
              <a:ext uri="{FF2B5EF4-FFF2-40B4-BE49-F238E27FC236}">
                <a16:creationId xmlns:a16="http://schemas.microsoft.com/office/drawing/2014/main" id="{127BD09D-FBE3-2BC7-BF85-D17F1AFF3E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1504" y="1893414"/>
            <a:ext cx="3595394" cy="3151823"/>
          </a:xfrm>
          <a:prstGeom prst="rect">
            <a:avLst/>
          </a:prstGeom>
        </p:spPr>
      </p:pic>
      <p:pic>
        <p:nvPicPr>
          <p:cNvPr id="12" name="Picture 11">
            <a:extLst>
              <a:ext uri="{FF2B5EF4-FFF2-40B4-BE49-F238E27FC236}">
                <a16:creationId xmlns:a16="http://schemas.microsoft.com/office/drawing/2014/main" id="{791B7F5D-51C9-A6B1-2C1E-1157C8FC10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0772" y="1893414"/>
            <a:ext cx="4202430" cy="3151823"/>
          </a:xfrm>
          <a:prstGeom prst="rect">
            <a:avLst/>
          </a:prstGeom>
        </p:spPr>
      </p:pic>
      <p:pic>
        <p:nvPicPr>
          <p:cNvPr id="25" name="Picture 24">
            <a:extLst>
              <a:ext uri="{FF2B5EF4-FFF2-40B4-BE49-F238E27FC236}">
                <a16:creationId xmlns:a16="http://schemas.microsoft.com/office/drawing/2014/main" id="{70035C66-360A-1AF0-9225-70AE077A1029}"/>
              </a:ext>
            </a:extLst>
          </p:cNvPr>
          <p:cNvPicPr>
            <a:picLocks noChangeAspect="1"/>
          </p:cNvPicPr>
          <p:nvPr/>
        </p:nvPicPr>
        <p:blipFill>
          <a:blip r:embed="rId5"/>
          <a:stretch>
            <a:fillRect/>
          </a:stretch>
        </p:blipFill>
        <p:spPr>
          <a:xfrm>
            <a:off x="385100" y="1838235"/>
            <a:ext cx="3664159" cy="4937760"/>
          </a:xfrm>
          <a:prstGeom prst="rect">
            <a:avLst/>
          </a:prstGeom>
        </p:spPr>
      </p:pic>
    </p:spTree>
    <p:extLst>
      <p:ext uri="{BB962C8B-B14F-4D97-AF65-F5344CB8AC3E}">
        <p14:creationId xmlns:p14="http://schemas.microsoft.com/office/powerpoint/2010/main" val="36248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443175" cy="184665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pex New Bold" panose="02010600040501010103" pitchFamily="2" charset="77"/>
                <a:cs typeface="+mj-cs"/>
              </a:rPr>
              <a:t>Commercial- Hlengiwe </a:t>
            </a:r>
            <a:br>
              <a:rPr kumimoji="0" lang="en-US" sz="6000" b="1" i="0" u="none" strike="noStrike" kern="1200" cap="none" spc="0" normalizeH="0" baseline="0" noProof="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422195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COMMERCIAL REQUIREMENTS</a:t>
            </a:r>
            <a:endParaRPr lang="en-US"/>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p:txBody>
          <a:bodyPr lIns="91440" tIns="45720" rIns="91440" bIns="45720" anchor="t"/>
          <a:lstStyle/>
          <a:p>
            <a:pPr marL="12700" marR="361315" lvl="0" indent="-189865" algn="ctr" defTabSz="779173" rtl="0" eaLnBrk="1" fontAlgn="auto" latinLnBrk="0" hangingPunct="1">
              <a:lnSpc>
                <a:spcPct val="100000"/>
              </a:lnSpc>
              <a:spcBef>
                <a:spcPts val="56"/>
              </a:spcBef>
              <a:spcAft>
                <a:spcPts val="341"/>
              </a:spcAft>
              <a:buClrTx/>
              <a:buSzTx/>
              <a:buFont typeface="Arial" pitchFamily="34" charset="0"/>
              <a:buNone/>
              <a:tabLst/>
              <a:defRPr/>
            </a:pPr>
            <a:r>
              <a:rPr kumimoji="0" lang="en-ZA" sz="2000" b="1" i="0" u="none" strike="noStrike" kern="1200" cap="none" spc="-5" normalizeH="0" baseline="0" noProof="0" dirty="0">
                <a:ln>
                  <a:noFill/>
                </a:ln>
                <a:solidFill>
                  <a:srgbClr val="000000"/>
                </a:solidFill>
                <a:effectLst/>
                <a:uLnTx/>
                <a:uFillTx/>
                <a:latin typeface="Tahoma"/>
                <a:cs typeface="Tahoma"/>
              </a:rPr>
              <a:t>PLEASE GO TO </a:t>
            </a:r>
            <a:r>
              <a:rPr kumimoji="0" lang="en-ZA" sz="2000" b="1" i="0" u="none" strike="noStrike" kern="1200" cap="none" spc="0" normalizeH="0" baseline="0" noProof="0" dirty="0">
                <a:ln>
                  <a:noFill/>
                </a:ln>
                <a:solidFill>
                  <a:srgbClr val="000000"/>
                </a:solidFill>
                <a:effectLst/>
                <a:uLnTx/>
                <a:uFillTx/>
                <a:latin typeface="Tahoma"/>
                <a:cs typeface="Tahoma"/>
              </a:rPr>
              <a:t>NATIONAL</a:t>
            </a:r>
            <a:r>
              <a:rPr kumimoji="0" lang="en-ZA" sz="2000" b="1" i="0" u="none" strike="noStrike" kern="1200" cap="none" spc="-15"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TREASURY</a:t>
            </a:r>
            <a:r>
              <a:rPr kumimoji="0" lang="en-ZA" sz="2000" b="1" i="0" u="none" strike="noStrike" kern="1200" cap="none" spc="5"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err="1">
                <a:ln>
                  <a:noFill/>
                </a:ln>
                <a:solidFill>
                  <a:srgbClr val="000000"/>
                </a:solidFill>
                <a:effectLst/>
                <a:uLnTx/>
                <a:uFillTx/>
                <a:latin typeface="Tahoma"/>
                <a:cs typeface="Tahoma"/>
              </a:rPr>
              <a:t>eTENDER</a:t>
            </a:r>
            <a:r>
              <a:rPr kumimoji="0" lang="en-ZA" sz="2000" b="1" i="0" u="none" strike="noStrike" kern="1200" cap="none" spc="20"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PUBLICATION</a:t>
            </a:r>
            <a:r>
              <a:rPr kumimoji="0" lang="en-US" sz="2000" b="0" i="0" u="none" strike="noStrike" kern="1200" cap="none" spc="-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PORTAL</a:t>
            </a:r>
            <a:r>
              <a:rPr kumimoji="0" lang="en-ZA" sz="2000" b="1" i="0" u="none" strike="noStrike" kern="1200" cap="none" spc="-1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AT</a:t>
            </a:r>
            <a:r>
              <a:rPr kumimoji="0" lang="en-ZA" sz="2000" b="1" i="0" u="none" strike="noStrike" kern="1200" cap="none" spc="-10" normalizeH="0" baseline="0" noProof="0" dirty="0">
                <a:ln>
                  <a:noFill/>
                </a:ln>
                <a:solidFill>
                  <a:srgbClr val="000000"/>
                </a:solidFill>
                <a:effectLst/>
                <a:uLnTx/>
                <a:uFillTx/>
                <a:latin typeface="Tahoma"/>
                <a:cs typeface="Tahoma"/>
              </a:rPr>
              <a:t> </a:t>
            </a:r>
            <a:r>
              <a:rPr kumimoji="0" lang="en-ZA" sz="2000" b="1" i="0" u="heavy" strike="noStrike" kern="1200" cap="none" spc="-5" normalizeH="0" baseline="0" noProof="0" dirty="0">
                <a:ln>
                  <a:noFill/>
                </a:ln>
                <a:solidFill>
                  <a:srgbClr val="0070C0"/>
                </a:solidFill>
                <a:effectLst/>
                <a:uLnTx/>
                <a:uFill>
                  <a:solidFill>
                    <a:srgbClr val="00AFEF"/>
                  </a:solidFill>
                </a:uFill>
                <a:latin typeface="Tahoma"/>
                <a:cs typeface="Tahoma"/>
                <a:hlinkClick r:id="rId2">
                  <a:extLst>
                    <a:ext uri="{A12FA001-AC4F-418D-AE19-62706E023703}">
                      <ahyp:hlinkClr xmlns:ahyp="http://schemas.microsoft.com/office/drawing/2018/hyperlinkcolor" val="tx"/>
                    </a:ext>
                  </a:extLst>
                </a:hlinkClick>
              </a:rPr>
              <a:t>www.etenders.gov.za</a:t>
            </a:r>
            <a:r>
              <a:rPr kumimoji="0" lang="en-ZA" sz="2000" b="1" i="0" u="none" strike="noStrike" kern="1200" cap="none" spc="35" normalizeH="0" baseline="0" noProof="0" dirty="0">
                <a:ln>
                  <a:noFill/>
                </a:ln>
                <a:solidFill>
                  <a:srgbClr val="0070C0"/>
                </a:solidFill>
                <a:effectLst/>
                <a:uLnTx/>
                <a:uFillTx/>
                <a:latin typeface="Tahoma"/>
                <a:cs typeface="Tahoma"/>
                <a:hlinkClick r:id="rId2">
                  <a:extLst>
                    <a:ext uri="{A12FA001-AC4F-418D-AE19-62706E023703}">
                      <ahyp:hlinkClr xmlns:ahyp="http://schemas.microsoft.com/office/drawing/2018/hyperlinkcolor" val="tx"/>
                    </a:ext>
                  </a:extLst>
                </a:hlinkClick>
              </a:rPr>
              <a:t> </a:t>
            </a:r>
            <a:r>
              <a:rPr kumimoji="0" lang="en-ZA" sz="2000" b="1" i="0" u="none" strike="noStrike" kern="1200" cap="none" spc="35" normalizeH="0" baseline="0" noProof="0" dirty="0">
                <a:ln>
                  <a:noFill/>
                </a:ln>
                <a:solidFill>
                  <a:srgbClr val="0070C0"/>
                </a:solidFill>
                <a:effectLst/>
                <a:uLnTx/>
                <a:uFillTx/>
                <a:latin typeface="Tahoma"/>
                <a:cs typeface="Tahoma"/>
              </a:rPr>
              <a:t> </a:t>
            </a:r>
            <a:r>
              <a:rPr kumimoji="0" lang="en-ZA" sz="2000" b="1" i="0" u="none" strike="noStrike" kern="1200" cap="none" spc="35" normalizeH="0" baseline="0" noProof="0" dirty="0">
                <a:ln>
                  <a:noFill/>
                </a:ln>
                <a:solidFill>
                  <a:srgbClr val="000000"/>
                </a:solidFill>
                <a:effectLst/>
                <a:uLnTx/>
                <a:uFillTx/>
                <a:latin typeface="Tahoma"/>
                <a:cs typeface="Tahoma"/>
              </a:rPr>
              <a:t>and</a:t>
            </a:r>
            <a:r>
              <a:rPr kumimoji="0" lang="en-ZA" sz="2000" b="1" i="0" u="none" strike="noStrike" kern="1200" cap="none" spc="35" normalizeH="0" baseline="0" noProof="0" dirty="0">
                <a:ln>
                  <a:noFill/>
                </a:ln>
                <a:solidFill>
                  <a:srgbClr val="0070C0"/>
                </a:solidFill>
                <a:effectLst/>
                <a:uLnTx/>
                <a:uFillTx/>
                <a:latin typeface="Tahoma"/>
                <a:cs typeface="Tahoma"/>
              </a:rPr>
              <a:t> </a:t>
            </a:r>
            <a:r>
              <a:rPr kumimoji="0" lang="en-US" sz="2000" b="1" i="0" u="none" strike="noStrike" kern="1200" cap="none" spc="35" normalizeH="0" baseline="0" noProof="0" dirty="0">
                <a:ln>
                  <a:noFill/>
                </a:ln>
                <a:solidFill>
                  <a:srgbClr val="0070C0"/>
                </a:solidFill>
                <a:effectLst/>
                <a:uLnTx/>
                <a:uFillTx/>
                <a:latin typeface="Tahoma"/>
                <a:cs typeface="Tahoma"/>
              </a:rPr>
              <a:t>the Transnet website at </a:t>
            </a:r>
            <a:r>
              <a:rPr lang="en-US" b="1" spc="35" dirty="0">
                <a:solidFill>
                  <a:srgbClr val="0070C0"/>
                </a:solidFill>
                <a:latin typeface="Tahoma"/>
                <a:cs typeface="Tahoma"/>
                <a:hlinkClick r:id="rId3">
                  <a:extLst>
                    <a:ext uri="{A12FA001-AC4F-418D-AE19-62706E023703}">
                      <ahyp:hlinkClr xmlns:ahyp="http://schemas.microsoft.com/office/drawing/2018/hyperlinkcolor" val="tx"/>
                    </a:ext>
                  </a:extLst>
                </a:hlinkClick>
              </a:rPr>
              <a:t>https://transnetetenders.azurewebsites.net</a:t>
            </a:r>
            <a:r>
              <a:rPr lang="en-US" b="1" spc="35" dirty="0">
                <a:solidFill>
                  <a:srgbClr val="0070C0"/>
                </a:solidFill>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TO</a:t>
            </a:r>
            <a:r>
              <a:rPr kumimoji="0" lang="en-ZA" sz="2000" b="1" i="0" u="none" strike="noStrike" kern="1200" cap="none" spc="-10"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DOWNLOAD</a:t>
            </a:r>
            <a:r>
              <a:rPr kumimoji="0" lang="en-ZA" sz="2000" b="1" i="0" u="none" strike="noStrike" kern="1200" cap="none" spc="-2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ALL</a:t>
            </a:r>
            <a:r>
              <a:rPr kumimoji="0" lang="en-ZA" sz="2000" b="1" i="0" u="none" strike="noStrike" kern="1200" cap="none" spc="-30"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PDF’S</a:t>
            </a:r>
            <a:endParaRPr kumimoji="0" lang="en-ZA" sz="2000" b="0" i="0" u="none" strike="noStrike" kern="1200" cap="none" spc="0" normalizeH="0" baseline="0" noProof="0" dirty="0">
              <a:ln>
                <a:noFill/>
              </a:ln>
              <a:solidFill>
                <a:srgbClr val="000000"/>
              </a:solidFill>
              <a:effectLst/>
              <a:uLnTx/>
              <a:uFillTx/>
              <a:latin typeface="Tahoma"/>
              <a:cs typeface="Tahoma"/>
            </a:endParaRPr>
          </a:p>
          <a:p>
            <a:pPr marL="6985" marR="361315" indent="-189865">
              <a:lnSpc>
                <a:spcPct val="100000"/>
              </a:lnSpc>
              <a:spcBef>
                <a:spcPts val="50"/>
              </a:spcBef>
            </a:pPr>
            <a:endParaRPr lang="en-ZA" sz="2000" dirty="0">
              <a:solidFill>
                <a:schemeClr val="tx1"/>
              </a:solidFill>
              <a:latin typeface="Tahoma"/>
              <a:cs typeface="Tahoma"/>
            </a:endParaRPr>
          </a:p>
          <a:p>
            <a:pPr marL="260985" marR="361315" indent="-248920">
              <a:lnSpc>
                <a:spcPct val="100000"/>
              </a:lnSpc>
              <a:buFont typeface="Wingdings"/>
              <a:buChar char=""/>
              <a:tabLst>
                <a:tab pos="261620" algn="l"/>
              </a:tabLst>
            </a:pPr>
            <a:r>
              <a:rPr lang="en-ZA" sz="2000" b="1" spc="-5" dirty="0">
                <a:solidFill>
                  <a:schemeClr val="tx1"/>
                </a:solidFill>
                <a:latin typeface="Tahoma"/>
                <a:cs typeface="Tahoma"/>
              </a:rPr>
              <a:t>CLARIFICATION</a:t>
            </a:r>
            <a:r>
              <a:rPr lang="en-ZA" sz="2000" b="1" spc="-35" dirty="0">
                <a:solidFill>
                  <a:schemeClr val="tx1"/>
                </a:solidFill>
                <a:latin typeface="Tahoma"/>
                <a:cs typeface="Tahoma"/>
              </a:rPr>
              <a:t> </a:t>
            </a:r>
            <a:r>
              <a:rPr lang="en-ZA" sz="2000" b="1" spc="-5" dirty="0">
                <a:solidFill>
                  <a:schemeClr val="tx1"/>
                </a:solidFill>
                <a:latin typeface="Tahoma"/>
                <a:cs typeface="Tahoma"/>
              </a:rPr>
              <a:t>REGISTERS</a:t>
            </a:r>
            <a:endParaRPr lang="en-ZA" sz="2000" dirty="0">
              <a:solidFill>
                <a:schemeClr val="tx1"/>
              </a:solidFill>
              <a:latin typeface="Tahoma"/>
              <a:cs typeface="Tahoma"/>
            </a:endParaRPr>
          </a:p>
          <a:p>
            <a:pPr marL="6985" marR="361315" indent="-189865">
              <a:lnSpc>
                <a:spcPct val="100000"/>
              </a:lnSpc>
              <a:spcBef>
                <a:spcPts val="50"/>
              </a:spcBef>
              <a:buFont typeface="Wingdings"/>
              <a:buChar char=""/>
            </a:pPr>
            <a:endParaRPr lang="en-ZA" sz="2000" dirty="0">
              <a:solidFill>
                <a:schemeClr val="tx1"/>
              </a:solidFill>
              <a:latin typeface="Tahoma"/>
              <a:cs typeface="Tahoma"/>
            </a:endParaRPr>
          </a:p>
          <a:p>
            <a:pPr marL="260985" marR="361315" indent="-248920">
              <a:lnSpc>
                <a:spcPct val="100000"/>
              </a:lnSpc>
              <a:buFont typeface="Wingdings"/>
              <a:buChar char=""/>
              <a:tabLst>
                <a:tab pos="261620" algn="l"/>
              </a:tabLst>
            </a:pPr>
            <a:r>
              <a:rPr lang="en-ZA" sz="2000" b="1" spc="-5" dirty="0">
                <a:solidFill>
                  <a:schemeClr val="tx1"/>
                </a:solidFill>
                <a:latin typeface="Tahoma"/>
                <a:cs typeface="Tahoma"/>
              </a:rPr>
              <a:t>ADDENDUMS</a:t>
            </a:r>
            <a:endParaRPr lang="en-US" dirty="0">
              <a:solidFill>
                <a:schemeClr val="tx1"/>
              </a:solidFill>
            </a:endParaRPr>
          </a:p>
        </p:txBody>
      </p:sp>
    </p:spTree>
    <p:extLst>
      <p:ext uri="{BB962C8B-B14F-4D97-AF65-F5344CB8AC3E}">
        <p14:creationId xmlns:p14="http://schemas.microsoft.com/office/powerpoint/2010/main" val="3104338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TENDERING PROCEDURES</a:t>
            </a:r>
            <a:endParaRPr lang="en-US"/>
          </a:p>
        </p:txBody>
      </p:sp>
      <p:sp>
        <p:nvSpPr>
          <p:cNvPr id="4" name="Text Placeholder 27">
            <a:extLst>
              <a:ext uri="{FF2B5EF4-FFF2-40B4-BE49-F238E27FC236}">
                <a16:creationId xmlns:a16="http://schemas.microsoft.com/office/drawing/2014/main" id="{2C4E5062-4F1C-75D1-3546-5DF631D96680}"/>
              </a:ext>
            </a:extLst>
          </p:cNvPr>
          <p:cNvSpPr>
            <a:spLocks noGrp="1"/>
          </p:cNvSpPr>
          <p:nvPr>
            <p:ph type="subTitle" idx="1"/>
          </p:nvPr>
        </p:nvSpPr>
        <p:spPr>
          <a:xfrm>
            <a:off x="531000" y="1201705"/>
            <a:ext cx="10822684" cy="4996447"/>
          </a:xfrm>
          <a:prstGeom prst="rect">
            <a:avLst/>
          </a:prstGeom>
        </p:spPr>
        <p:txBody>
          <a:bodyPr lIns="91440" tIns="45720" rIns="91440" bIns="45720" anchor="t"/>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303530" marR="361315" indent="-291465">
              <a:lnSpc>
                <a:spcPct val="100000"/>
              </a:lnSpc>
              <a:spcBef>
                <a:spcPts val="100"/>
              </a:spcBef>
              <a:buFont typeface="Arial MT"/>
              <a:buChar char="•"/>
              <a:tabLst>
                <a:tab pos="303530" algn="l"/>
                <a:tab pos="304165" algn="l"/>
              </a:tabLst>
            </a:pPr>
            <a:r>
              <a:rPr lang="en-ZA" sz="1600" spc="-5" dirty="0">
                <a:solidFill>
                  <a:schemeClr val="tx1"/>
                </a:solidFill>
                <a:latin typeface="Tahoma"/>
                <a:cs typeface="Tahoma"/>
              </a:rPr>
              <a:t>All</a:t>
            </a:r>
            <a:r>
              <a:rPr lang="en-ZA" sz="1600" spc="10" dirty="0">
                <a:solidFill>
                  <a:schemeClr val="tx1"/>
                </a:solidFill>
                <a:latin typeface="Tahoma"/>
                <a:cs typeface="Tahoma"/>
              </a:rPr>
              <a:t> </a:t>
            </a:r>
            <a:r>
              <a:rPr lang="en-ZA" sz="1600" spc="-5" dirty="0">
                <a:solidFill>
                  <a:schemeClr val="tx1"/>
                </a:solidFill>
                <a:latin typeface="Tahoma"/>
                <a:cs typeface="Tahoma"/>
              </a:rPr>
              <a:t>communications</a:t>
            </a:r>
            <a:r>
              <a:rPr lang="en-ZA" sz="1600" spc="-10" dirty="0">
                <a:solidFill>
                  <a:schemeClr val="tx1"/>
                </a:solidFill>
                <a:latin typeface="Tahoma"/>
                <a:cs typeface="Tahoma"/>
              </a:rPr>
              <a:t> </a:t>
            </a:r>
            <a:r>
              <a:rPr lang="en-ZA" sz="1600" spc="-5" dirty="0">
                <a:solidFill>
                  <a:schemeClr val="tx1"/>
                </a:solidFill>
                <a:latin typeface="Tahoma"/>
                <a:cs typeface="Tahoma"/>
              </a:rPr>
              <a:t>whether</a:t>
            </a:r>
            <a:r>
              <a:rPr lang="en-ZA" sz="1600" spc="5" dirty="0">
                <a:solidFill>
                  <a:schemeClr val="tx1"/>
                </a:solidFill>
                <a:latin typeface="Tahoma"/>
                <a:cs typeface="Tahoma"/>
              </a:rPr>
              <a:t> </a:t>
            </a:r>
            <a:r>
              <a:rPr lang="en-ZA" sz="1600" spc="-5" dirty="0">
                <a:solidFill>
                  <a:schemeClr val="tx1"/>
                </a:solidFill>
                <a:latin typeface="Tahoma"/>
                <a:cs typeface="Tahoma"/>
              </a:rPr>
              <a:t>general,</a:t>
            </a:r>
            <a:r>
              <a:rPr lang="en-ZA" sz="1600" spc="20" dirty="0">
                <a:solidFill>
                  <a:schemeClr val="tx1"/>
                </a:solidFill>
                <a:latin typeface="Tahoma"/>
                <a:cs typeface="Tahoma"/>
              </a:rPr>
              <a:t> </a:t>
            </a:r>
            <a:r>
              <a:rPr lang="en-ZA" sz="1600" spc="-5" dirty="0">
                <a:solidFill>
                  <a:schemeClr val="tx1"/>
                </a:solidFill>
                <a:latin typeface="Tahoma"/>
                <a:cs typeface="Tahoma"/>
              </a:rPr>
              <a:t>commercial</a:t>
            </a:r>
            <a:r>
              <a:rPr lang="en-ZA" sz="1600" spc="15" dirty="0">
                <a:solidFill>
                  <a:schemeClr val="tx1"/>
                </a:solidFill>
                <a:latin typeface="Tahoma"/>
                <a:cs typeface="Tahoma"/>
              </a:rPr>
              <a:t> </a:t>
            </a:r>
            <a:r>
              <a:rPr lang="en-ZA" sz="1600" spc="-5" dirty="0">
                <a:solidFill>
                  <a:schemeClr val="tx1"/>
                </a:solidFill>
                <a:latin typeface="Tahoma"/>
                <a:cs typeface="Tahoma"/>
              </a:rPr>
              <a:t>or</a:t>
            </a:r>
            <a:r>
              <a:rPr lang="en-ZA" sz="1600" spc="5" dirty="0">
                <a:solidFill>
                  <a:schemeClr val="tx1"/>
                </a:solidFill>
                <a:latin typeface="Tahoma"/>
                <a:cs typeface="Tahoma"/>
              </a:rPr>
              <a:t> </a:t>
            </a:r>
            <a:r>
              <a:rPr lang="en-ZA" sz="1600" spc="-5" dirty="0">
                <a:solidFill>
                  <a:schemeClr val="tx1"/>
                </a:solidFill>
                <a:latin typeface="Tahoma"/>
                <a:cs typeface="Tahoma"/>
              </a:rPr>
              <a:t>technical</a:t>
            </a:r>
            <a:r>
              <a:rPr lang="en-ZA" sz="1600" spc="-10" dirty="0">
                <a:solidFill>
                  <a:schemeClr val="tx1"/>
                </a:solidFill>
                <a:latin typeface="Tahoma"/>
                <a:cs typeface="Tahoma"/>
              </a:rPr>
              <a:t> </a:t>
            </a:r>
            <a:r>
              <a:rPr lang="en-ZA" sz="1600" spc="-5" dirty="0">
                <a:solidFill>
                  <a:schemeClr val="tx1"/>
                </a:solidFill>
                <a:latin typeface="Tahoma"/>
                <a:cs typeface="Tahoma"/>
              </a:rPr>
              <a:t>to</a:t>
            </a:r>
            <a:r>
              <a:rPr lang="en-ZA" sz="1600" dirty="0">
                <a:solidFill>
                  <a:schemeClr val="tx1"/>
                </a:solidFill>
                <a:latin typeface="Tahoma"/>
                <a:cs typeface="Tahoma"/>
              </a:rPr>
              <a:t> go</a:t>
            </a:r>
            <a:r>
              <a:rPr lang="en-ZA" sz="1600" spc="10" dirty="0">
                <a:solidFill>
                  <a:schemeClr val="tx1"/>
                </a:solidFill>
                <a:latin typeface="Tahoma"/>
                <a:cs typeface="Tahoma"/>
              </a:rPr>
              <a:t> </a:t>
            </a:r>
            <a:r>
              <a:rPr lang="en-ZA" sz="1600" spc="-5" dirty="0">
                <a:solidFill>
                  <a:schemeClr val="tx1"/>
                </a:solidFill>
                <a:latin typeface="Tahoma"/>
                <a:cs typeface="Tahoma"/>
              </a:rPr>
              <a:t>via</a:t>
            </a:r>
            <a:r>
              <a:rPr lang="en-ZA" sz="1600" spc="10" dirty="0">
                <a:solidFill>
                  <a:schemeClr val="tx1"/>
                </a:solidFill>
                <a:latin typeface="Tahoma"/>
                <a:cs typeface="Tahoma"/>
              </a:rPr>
              <a:t> </a:t>
            </a:r>
            <a:r>
              <a:rPr lang="en-ZA" sz="1600" spc="-5" dirty="0">
                <a:solidFill>
                  <a:schemeClr val="tx1"/>
                </a:solidFill>
                <a:latin typeface="Tahoma"/>
                <a:cs typeface="Tahoma"/>
              </a:rPr>
              <a:t>the</a:t>
            </a:r>
            <a:r>
              <a:rPr lang="en-ZA" sz="1600" spc="10" dirty="0">
                <a:solidFill>
                  <a:schemeClr val="tx1"/>
                </a:solidFill>
                <a:latin typeface="Tahoma"/>
                <a:cs typeface="Tahoma"/>
              </a:rPr>
              <a:t> </a:t>
            </a:r>
            <a:r>
              <a:rPr lang="en-ZA" sz="1600" spc="-10" dirty="0">
                <a:solidFill>
                  <a:schemeClr val="tx1"/>
                </a:solidFill>
                <a:latin typeface="Tahoma"/>
                <a:cs typeface="Tahoma"/>
              </a:rPr>
              <a:t>Procurement</a:t>
            </a:r>
            <a:endParaRPr lang="en-ZA" sz="1600" dirty="0">
              <a:solidFill>
                <a:schemeClr val="tx1"/>
              </a:solidFill>
              <a:latin typeface="Tahoma"/>
              <a:cs typeface="Tahoma"/>
            </a:endParaRPr>
          </a:p>
          <a:p>
            <a:pPr marL="303530" marR="361315">
              <a:lnSpc>
                <a:spcPct val="100000"/>
              </a:lnSpc>
              <a:spcBef>
                <a:spcPts val="5"/>
              </a:spcBef>
              <a:tabLst>
                <a:tab pos="1715135" algn="l"/>
              </a:tabLst>
            </a:pPr>
            <a:r>
              <a:rPr lang="en-ZA" sz="1600" spc="-5" dirty="0">
                <a:solidFill>
                  <a:schemeClr val="tx1"/>
                </a:solidFill>
                <a:latin typeface="Tahoma"/>
                <a:cs typeface="Tahoma"/>
              </a:rPr>
              <a:t>Department, </a:t>
            </a:r>
            <a:r>
              <a:rPr lang="en-ZA" sz="1600" b="1" spc="-5" dirty="0">
                <a:solidFill>
                  <a:schemeClr val="tx1"/>
                </a:solidFill>
                <a:latin typeface="Tahoma"/>
                <a:cs typeface="Tahoma"/>
              </a:rPr>
              <a:t>HLENGIWE DLAMINI </a:t>
            </a:r>
            <a:r>
              <a:rPr lang="en-ZA" sz="1600" b="1" dirty="0">
                <a:solidFill>
                  <a:schemeClr val="tx1"/>
                </a:solidFill>
                <a:latin typeface="Tahoma"/>
                <a:cs typeface="Tahoma"/>
              </a:rPr>
              <a:t>in</a:t>
            </a:r>
            <a:r>
              <a:rPr lang="en-ZA" sz="1600" b="1" spc="-20" dirty="0">
                <a:solidFill>
                  <a:schemeClr val="tx1"/>
                </a:solidFill>
                <a:latin typeface="Tahoma"/>
                <a:cs typeface="Tahoma"/>
              </a:rPr>
              <a:t> </a:t>
            </a:r>
            <a:r>
              <a:rPr lang="en-ZA" sz="1600" b="1" spc="-5" dirty="0">
                <a:solidFill>
                  <a:schemeClr val="tx1"/>
                </a:solidFill>
                <a:latin typeface="Tahoma"/>
                <a:cs typeface="Tahoma"/>
              </a:rPr>
              <a:t>writing</a:t>
            </a:r>
            <a:r>
              <a:rPr lang="en-ZA" sz="1600" spc="-5" dirty="0">
                <a:solidFill>
                  <a:schemeClr val="tx1"/>
                </a:solidFill>
                <a:latin typeface="Tahoma"/>
                <a:cs typeface="Tahoma"/>
              </a:rPr>
              <a:t>.</a:t>
            </a:r>
            <a:endParaRPr lang="en-ZA" sz="1600" dirty="0">
              <a:solidFill>
                <a:schemeClr val="tx1"/>
              </a:solidFill>
              <a:latin typeface="Tahoma"/>
              <a:cs typeface="Tahoma"/>
            </a:endParaRPr>
          </a:p>
          <a:p>
            <a:pPr marR="361315">
              <a:lnSpc>
                <a:spcPct val="100000"/>
              </a:lnSpc>
              <a:spcBef>
                <a:spcPts val="45"/>
              </a:spcBef>
            </a:pPr>
            <a:endParaRPr lang="en-ZA" sz="1600" dirty="0">
              <a:solidFill>
                <a:schemeClr val="tx1"/>
              </a:solidFill>
              <a:latin typeface="Tahoma"/>
              <a:cs typeface="Tahoma"/>
            </a:endParaRPr>
          </a:p>
          <a:p>
            <a:pPr marL="478790" marR="361315">
              <a:lnSpc>
                <a:spcPct val="100000"/>
              </a:lnSpc>
            </a:pPr>
            <a:r>
              <a:rPr lang="en-ZA" sz="1600" b="1" spc="-5" dirty="0">
                <a:solidFill>
                  <a:schemeClr val="tx1"/>
                </a:solidFill>
                <a:latin typeface="Tahoma"/>
                <a:cs typeface="Tahoma"/>
              </a:rPr>
              <a:t>Email</a:t>
            </a:r>
            <a:r>
              <a:rPr lang="en-ZA" sz="1600" b="1" spc="-10" dirty="0">
                <a:solidFill>
                  <a:schemeClr val="tx1"/>
                </a:solidFill>
                <a:latin typeface="Tahoma"/>
                <a:cs typeface="Tahoma"/>
              </a:rPr>
              <a:t> </a:t>
            </a:r>
            <a:r>
              <a:rPr lang="en-ZA" sz="1600" b="1" dirty="0">
                <a:solidFill>
                  <a:schemeClr val="tx1"/>
                </a:solidFill>
                <a:latin typeface="Tahoma"/>
                <a:cs typeface="Tahoma"/>
              </a:rPr>
              <a:t>–</a:t>
            </a:r>
            <a:r>
              <a:rPr lang="en-ZA" sz="1600" b="1" spc="5" dirty="0">
                <a:solidFill>
                  <a:schemeClr val="tx1"/>
                </a:solidFill>
                <a:latin typeface="Tahoma"/>
                <a:cs typeface="Tahoma"/>
              </a:rPr>
              <a:t> </a:t>
            </a:r>
            <a:r>
              <a:rPr lang="en-ZA" b="1" spc="-5" dirty="0">
                <a:solidFill>
                  <a:srgbClr val="0000FF"/>
                </a:solidFill>
                <a:latin typeface="Tahoma"/>
                <a:cs typeface="Tahoma"/>
              </a:rPr>
              <a:t>TNPAtenderenquiriesdbn@transnet.net</a:t>
            </a:r>
            <a:endParaRPr lang="en-ZA" sz="1600" dirty="0">
              <a:solidFill>
                <a:srgbClr val="0000FF"/>
              </a:solidFill>
              <a:latin typeface="Tahoma"/>
              <a:cs typeface="Tahoma"/>
            </a:endParaRPr>
          </a:p>
          <a:p>
            <a:pPr marR="361315">
              <a:lnSpc>
                <a:spcPct val="100000"/>
              </a:lnSpc>
              <a:spcBef>
                <a:spcPts val="50"/>
              </a:spcBef>
            </a:pPr>
            <a:endParaRPr lang="en-ZA" sz="1600" dirty="0">
              <a:solidFill>
                <a:schemeClr val="tx1"/>
              </a:solidFill>
              <a:latin typeface="Tahoma"/>
              <a:cs typeface="Tahoma"/>
            </a:endParaRPr>
          </a:p>
          <a:p>
            <a:pPr marL="303530" marR="375285" indent="-291465">
              <a:lnSpc>
                <a:spcPct val="100000"/>
              </a:lnSpc>
              <a:buFont typeface="Arial MT"/>
              <a:buChar char="•"/>
              <a:tabLst>
                <a:tab pos="303530" algn="l"/>
                <a:tab pos="304165" algn="l"/>
              </a:tabLst>
            </a:pPr>
            <a:r>
              <a:rPr lang="en-ZA" sz="1600" spc="-5" dirty="0">
                <a:solidFill>
                  <a:schemeClr val="tx1"/>
                </a:solidFill>
                <a:latin typeface="Tahoma"/>
                <a:cs typeface="Tahoma"/>
              </a:rPr>
              <a:t>All</a:t>
            </a:r>
            <a:r>
              <a:rPr lang="en-ZA" sz="1600" spc="5" dirty="0">
                <a:solidFill>
                  <a:schemeClr val="tx1"/>
                </a:solidFill>
                <a:latin typeface="Tahoma"/>
                <a:cs typeface="Tahoma"/>
              </a:rPr>
              <a:t> </a:t>
            </a:r>
            <a:r>
              <a:rPr lang="en-ZA" sz="1600" spc="-5" dirty="0">
                <a:solidFill>
                  <a:schemeClr val="tx1"/>
                </a:solidFill>
                <a:latin typeface="Tahoma"/>
                <a:cs typeface="Tahoma"/>
              </a:rPr>
              <a:t>communication 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a:t>
            </a:r>
            <a:r>
              <a:rPr lang="en-ZA" sz="1600" spc="-5" dirty="0">
                <a:solidFill>
                  <a:schemeClr val="tx1"/>
                </a:solidFill>
                <a:latin typeface="Tahoma"/>
                <a:cs typeface="Tahoma"/>
              </a:rPr>
              <a:t>sent</a:t>
            </a:r>
            <a:r>
              <a:rPr lang="en-ZA" sz="1600" spc="-15" dirty="0">
                <a:solidFill>
                  <a:schemeClr val="tx1"/>
                </a:solidFill>
                <a:latin typeface="Tahoma"/>
                <a:cs typeface="Tahoma"/>
              </a:rPr>
              <a:t> </a:t>
            </a:r>
            <a:r>
              <a:rPr lang="en-ZA" sz="1600" spc="-5" dirty="0">
                <a:solidFill>
                  <a:schemeClr val="tx1"/>
                </a:solidFill>
                <a:latin typeface="Tahoma"/>
                <a:cs typeface="Tahoma"/>
              </a:rPr>
              <a:t>via</a:t>
            </a:r>
            <a:r>
              <a:rPr lang="en-ZA" sz="1600" spc="5" dirty="0">
                <a:solidFill>
                  <a:schemeClr val="tx1"/>
                </a:solidFill>
                <a:latin typeface="Tahoma"/>
                <a:cs typeface="Tahoma"/>
              </a:rPr>
              <a:t> </a:t>
            </a:r>
            <a:r>
              <a:rPr lang="en-ZA" sz="1600" dirty="0">
                <a:solidFill>
                  <a:schemeClr val="tx1"/>
                </a:solidFill>
                <a:latin typeface="Tahoma"/>
                <a:cs typeface="Tahoma"/>
              </a:rPr>
              <a:t>a</a:t>
            </a:r>
            <a:r>
              <a:rPr lang="en-ZA" sz="1600" spc="25" dirty="0">
                <a:solidFill>
                  <a:schemeClr val="tx1"/>
                </a:solidFill>
                <a:latin typeface="Tahoma"/>
                <a:cs typeface="Tahoma"/>
              </a:rPr>
              <a:t> </a:t>
            </a:r>
            <a:r>
              <a:rPr lang="en-ZA" sz="1600" b="1" spc="-5" dirty="0">
                <a:solidFill>
                  <a:schemeClr val="tx1"/>
                </a:solidFill>
                <a:latin typeface="Tahoma"/>
                <a:cs typeface="Tahoma"/>
              </a:rPr>
              <a:t>clarification</a:t>
            </a:r>
            <a:r>
              <a:rPr lang="en-ZA" sz="1600" b="1" spc="-20" dirty="0">
                <a:solidFill>
                  <a:schemeClr val="tx1"/>
                </a:solidFill>
                <a:latin typeface="Tahoma"/>
                <a:cs typeface="Tahoma"/>
              </a:rPr>
              <a:t> </a:t>
            </a:r>
            <a:r>
              <a:rPr lang="en-ZA" sz="1600" b="1" spc="-5" dirty="0">
                <a:solidFill>
                  <a:schemeClr val="tx1"/>
                </a:solidFill>
                <a:latin typeface="Tahoma"/>
                <a:cs typeface="Tahoma"/>
              </a:rPr>
              <a:t>register</a:t>
            </a:r>
            <a:r>
              <a:rPr lang="en-ZA" sz="1600" b="1" spc="10" dirty="0">
                <a:solidFill>
                  <a:schemeClr val="tx1"/>
                </a:solidFill>
                <a:latin typeface="Tahoma"/>
                <a:cs typeface="Tahoma"/>
              </a:rPr>
              <a:t> </a:t>
            </a:r>
            <a:r>
              <a:rPr lang="en-ZA" sz="1600" dirty="0">
                <a:solidFill>
                  <a:schemeClr val="tx1"/>
                </a:solidFill>
                <a:latin typeface="Tahoma"/>
                <a:cs typeface="Tahoma"/>
              </a:rPr>
              <a:t>and </a:t>
            </a:r>
            <a:r>
              <a:rPr lang="en-ZA" sz="1600" spc="-5" dirty="0">
                <a:solidFill>
                  <a:schemeClr val="tx1"/>
                </a:solidFill>
                <a:latin typeface="Tahoma"/>
                <a:cs typeface="Tahoma"/>
              </a:rPr>
              <a:t>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a:t>
            </a:r>
            <a:r>
              <a:rPr lang="en-ZA" sz="1600" spc="-5" dirty="0">
                <a:solidFill>
                  <a:schemeClr val="tx1"/>
                </a:solidFill>
                <a:latin typeface="Tahoma"/>
                <a:cs typeface="Tahoma"/>
              </a:rPr>
              <a:t>e-mailed</a:t>
            </a:r>
            <a:r>
              <a:rPr lang="en-ZA" sz="1600" spc="25" dirty="0">
                <a:solidFill>
                  <a:schemeClr val="tx1"/>
                </a:solidFill>
                <a:latin typeface="Tahoma"/>
                <a:cs typeface="Tahoma"/>
              </a:rPr>
              <a:t> </a:t>
            </a:r>
            <a:r>
              <a:rPr lang="en-ZA" sz="1600" spc="-5" dirty="0">
                <a:solidFill>
                  <a:schemeClr val="tx1"/>
                </a:solidFill>
                <a:latin typeface="Tahoma"/>
                <a:cs typeface="Tahoma"/>
              </a:rPr>
              <a:t>to </a:t>
            </a:r>
            <a:r>
              <a:rPr lang="en-ZA" sz="1600" dirty="0">
                <a:solidFill>
                  <a:schemeClr val="tx1"/>
                </a:solidFill>
                <a:latin typeface="Tahoma"/>
                <a:cs typeface="Tahoma"/>
              </a:rPr>
              <a:t>all </a:t>
            </a:r>
            <a:r>
              <a:rPr lang="en-ZA" sz="1600" spc="-5" dirty="0">
                <a:solidFill>
                  <a:schemeClr val="tx1"/>
                </a:solidFill>
                <a:latin typeface="Tahoma"/>
                <a:cs typeface="Tahoma"/>
              </a:rPr>
              <a:t>attendees </a:t>
            </a:r>
            <a:r>
              <a:rPr lang="en-ZA" sz="1600" dirty="0">
                <a:solidFill>
                  <a:schemeClr val="tx1"/>
                </a:solidFill>
                <a:latin typeface="Tahoma"/>
                <a:cs typeface="Tahoma"/>
              </a:rPr>
              <a:t>of </a:t>
            </a:r>
            <a:r>
              <a:rPr lang="en-ZA" sz="1600" spc="-5" dirty="0">
                <a:solidFill>
                  <a:schemeClr val="tx1"/>
                </a:solidFill>
                <a:latin typeface="Tahoma"/>
                <a:cs typeface="Tahoma"/>
              </a:rPr>
              <a:t>this</a:t>
            </a:r>
            <a:r>
              <a:rPr lang="en-ZA" sz="1600" spc="-10" dirty="0">
                <a:solidFill>
                  <a:schemeClr val="tx1"/>
                </a:solidFill>
                <a:latin typeface="Tahoma"/>
                <a:cs typeface="Tahoma"/>
              </a:rPr>
              <a:t> </a:t>
            </a:r>
            <a:r>
              <a:rPr lang="en-ZA" sz="1600" spc="-5" dirty="0">
                <a:solidFill>
                  <a:schemeClr val="tx1"/>
                </a:solidFill>
                <a:latin typeface="Tahoma"/>
                <a:cs typeface="Tahoma"/>
              </a:rPr>
              <a:t>clarification</a:t>
            </a:r>
            <a:r>
              <a:rPr lang="en-ZA" sz="1600" spc="10" dirty="0">
                <a:solidFill>
                  <a:schemeClr val="tx1"/>
                </a:solidFill>
                <a:latin typeface="Tahoma"/>
                <a:cs typeface="Tahoma"/>
              </a:rPr>
              <a:t> </a:t>
            </a:r>
            <a:r>
              <a:rPr lang="en-ZA" sz="1600" dirty="0">
                <a:solidFill>
                  <a:schemeClr val="tx1"/>
                </a:solidFill>
                <a:latin typeface="Tahoma"/>
                <a:cs typeface="Tahoma"/>
              </a:rPr>
              <a:t>meeting</a:t>
            </a:r>
            <a:r>
              <a:rPr lang="en-ZA" sz="1600" spc="5" dirty="0">
                <a:solidFill>
                  <a:schemeClr val="tx1"/>
                </a:solidFill>
                <a:latin typeface="Tahoma"/>
                <a:cs typeface="Tahoma"/>
              </a:rPr>
              <a:t> </a:t>
            </a:r>
            <a:r>
              <a:rPr lang="en-ZA" sz="1600" dirty="0">
                <a:solidFill>
                  <a:schemeClr val="tx1"/>
                </a:solidFill>
                <a:latin typeface="Tahoma"/>
                <a:cs typeface="Tahoma"/>
              </a:rPr>
              <a:t>and posted</a:t>
            </a:r>
            <a:r>
              <a:rPr lang="en-ZA" sz="1600" spc="10" dirty="0">
                <a:solidFill>
                  <a:schemeClr val="tx1"/>
                </a:solidFill>
                <a:latin typeface="Tahoma"/>
                <a:cs typeface="Tahoma"/>
              </a:rPr>
              <a:t> </a:t>
            </a:r>
            <a:r>
              <a:rPr lang="en-ZA" sz="1600" dirty="0">
                <a:solidFill>
                  <a:schemeClr val="tx1"/>
                </a:solidFill>
                <a:latin typeface="Tahoma"/>
                <a:cs typeface="Tahoma"/>
              </a:rPr>
              <a:t>on</a:t>
            </a:r>
            <a:r>
              <a:rPr lang="en-ZA" sz="1600" spc="-10" dirty="0">
                <a:solidFill>
                  <a:schemeClr val="tx1"/>
                </a:solidFill>
                <a:latin typeface="Tahoma"/>
                <a:cs typeface="Tahoma"/>
              </a:rPr>
              <a:t> </a:t>
            </a:r>
            <a:r>
              <a:rPr lang="en-ZA" sz="1600" spc="-5" dirty="0">
                <a:solidFill>
                  <a:schemeClr val="tx1"/>
                </a:solidFill>
                <a:latin typeface="Tahoma"/>
                <a:cs typeface="Tahoma"/>
              </a:rPr>
              <a:t>the </a:t>
            </a:r>
            <a:r>
              <a:rPr lang="en-ZA" sz="1600" spc="-30" dirty="0">
                <a:solidFill>
                  <a:schemeClr val="tx1"/>
                </a:solidFill>
                <a:latin typeface="Tahoma"/>
                <a:cs typeface="Tahoma"/>
              </a:rPr>
              <a:t>Transnet</a:t>
            </a:r>
            <a:r>
              <a:rPr lang="en-ZA" sz="1600" spc="-25" dirty="0">
                <a:solidFill>
                  <a:schemeClr val="tx1"/>
                </a:solidFill>
                <a:latin typeface="Tahoma"/>
                <a:cs typeface="Tahoma"/>
              </a:rPr>
              <a:t> </a:t>
            </a:r>
            <a:r>
              <a:rPr lang="en-ZA" sz="1600" spc="-10" dirty="0">
                <a:solidFill>
                  <a:schemeClr val="tx1"/>
                </a:solidFill>
                <a:latin typeface="Tahoma"/>
                <a:cs typeface="Tahoma"/>
              </a:rPr>
              <a:t>Portal and NT.</a:t>
            </a:r>
            <a:endParaRPr lang="en-ZA" sz="1600" dirty="0">
              <a:solidFill>
                <a:schemeClr val="tx1"/>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20320" indent="-291465">
              <a:lnSpc>
                <a:spcPct val="100000"/>
              </a:lnSpc>
              <a:buFont typeface="Arial MT"/>
              <a:buChar char="•"/>
              <a:tabLst>
                <a:tab pos="303530" algn="l"/>
                <a:tab pos="304165" algn="l"/>
              </a:tabLst>
            </a:pPr>
            <a:r>
              <a:rPr lang="en-ZA" sz="1600" spc="-5" dirty="0">
                <a:solidFill>
                  <a:schemeClr val="tx1"/>
                </a:solidFill>
                <a:latin typeface="Tahoma"/>
                <a:cs typeface="Tahoma"/>
              </a:rPr>
              <a:t>Please</a:t>
            </a:r>
            <a:r>
              <a:rPr lang="en-ZA" sz="1600" dirty="0">
                <a:solidFill>
                  <a:schemeClr val="tx1"/>
                </a:solidFill>
                <a:latin typeface="Tahoma"/>
                <a:cs typeface="Tahoma"/>
              </a:rPr>
              <a:t> </a:t>
            </a:r>
            <a:r>
              <a:rPr lang="en-ZA" sz="1600" spc="-5" dirty="0">
                <a:solidFill>
                  <a:schemeClr val="tx1"/>
                </a:solidFill>
                <a:latin typeface="Tahoma"/>
                <a:cs typeface="Tahoma"/>
              </a:rPr>
              <a:t>complete</a:t>
            </a:r>
            <a:r>
              <a:rPr lang="en-ZA" sz="1600" spc="20" dirty="0">
                <a:solidFill>
                  <a:schemeClr val="tx1"/>
                </a:solidFill>
                <a:latin typeface="Tahoma"/>
                <a:cs typeface="Tahoma"/>
              </a:rPr>
              <a:t> </a:t>
            </a:r>
            <a:r>
              <a:rPr lang="en-ZA" sz="1600" spc="-5" dirty="0">
                <a:solidFill>
                  <a:schemeClr val="tx1"/>
                </a:solidFill>
                <a:latin typeface="Tahoma"/>
                <a:cs typeface="Tahoma"/>
              </a:rPr>
              <a:t>the</a:t>
            </a:r>
            <a:r>
              <a:rPr lang="en-ZA" sz="1600" spc="5" dirty="0">
                <a:solidFill>
                  <a:schemeClr val="tx1"/>
                </a:solidFill>
                <a:latin typeface="Tahoma"/>
                <a:cs typeface="Tahoma"/>
              </a:rPr>
              <a:t> </a:t>
            </a:r>
            <a:r>
              <a:rPr lang="en-ZA" sz="1600" b="1" spc="-5" dirty="0">
                <a:solidFill>
                  <a:schemeClr val="tx1"/>
                </a:solidFill>
                <a:latin typeface="Tahoma"/>
                <a:cs typeface="Tahoma"/>
              </a:rPr>
              <a:t>attendance</a:t>
            </a:r>
            <a:r>
              <a:rPr lang="en-ZA" sz="1600" b="1" spc="25" dirty="0">
                <a:solidFill>
                  <a:schemeClr val="tx1"/>
                </a:solidFill>
                <a:latin typeface="Tahoma"/>
                <a:cs typeface="Tahoma"/>
              </a:rPr>
              <a:t> </a:t>
            </a:r>
            <a:r>
              <a:rPr lang="en-ZA" sz="1600" b="1" spc="-5" dirty="0">
                <a:solidFill>
                  <a:schemeClr val="tx1"/>
                </a:solidFill>
                <a:latin typeface="Tahoma"/>
                <a:cs typeface="Tahoma"/>
              </a:rPr>
              <a:t>register</a:t>
            </a:r>
            <a:r>
              <a:rPr lang="en-ZA" sz="1600" b="1" spc="15" dirty="0">
                <a:solidFill>
                  <a:schemeClr val="tx1"/>
                </a:solidFill>
                <a:latin typeface="Tahoma"/>
                <a:cs typeface="Tahoma"/>
              </a:rPr>
              <a:t> </a:t>
            </a:r>
            <a:r>
              <a:rPr lang="en-ZA" sz="1600" dirty="0">
                <a:solidFill>
                  <a:schemeClr val="tx1"/>
                </a:solidFill>
                <a:latin typeface="Tahoma"/>
                <a:cs typeface="Tahoma"/>
              </a:rPr>
              <a:t>and</a:t>
            </a:r>
            <a:r>
              <a:rPr lang="en-ZA" sz="1600" spc="5" dirty="0">
                <a:solidFill>
                  <a:schemeClr val="tx1"/>
                </a:solidFill>
                <a:latin typeface="Tahoma"/>
                <a:cs typeface="Tahoma"/>
              </a:rPr>
              <a:t> </a:t>
            </a:r>
            <a:r>
              <a:rPr lang="en-ZA" sz="1600" spc="-5" dirty="0">
                <a:solidFill>
                  <a:schemeClr val="tx1"/>
                </a:solidFill>
                <a:latin typeface="Tahoma"/>
                <a:cs typeface="Tahoma"/>
              </a:rPr>
              <a:t>ensure that the</a:t>
            </a:r>
            <a:r>
              <a:rPr lang="en-ZA" sz="1600" dirty="0">
                <a:solidFill>
                  <a:schemeClr val="tx1"/>
                </a:solidFill>
                <a:latin typeface="Tahoma"/>
                <a:cs typeface="Tahoma"/>
              </a:rPr>
              <a:t> </a:t>
            </a:r>
            <a:r>
              <a:rPr lang="en-ZA" sz="1600" spc="-5" dirty="0">
                <a:solidFill>
                  <a:schemeClr val="tx1"/>
                </a:solidFill>
                <a:latin typeface="Tahoma"/>
                <a:cs typeface="Tahoma"/>
              </a:rPr>
              <a:t>contact</a:t>
            </a:r>
            <a:r>
              <a:rPr lang="en-ZA" sz="1600" spc="10" dirty="0">
                <a:solidFill>
                  <a:schemeClr val="tx1"/>
                </a:solidFill>
                <a:latin typeface="Tahoma"/>
                <a:cs typeface="Tahoma"/>
              </a:rPr>
              <a:t> </a:t>
            </a:r>
            <a:r>
              <a:rPr lang="en-ZA" sz="1600" spc="-5" dirty="0">
                <a:solidFill>
                  <a:schemeClr val="tx1"/>
                </a:solidFill>
                <a:latin typeface="Tahoma"/>
                <a:cs typeface="Tahoma"/>
              </a:rPr>
              <a:t>details</a:t>
            </a:r>
            <a:r>
              <a:rPr lang="en-ZA" sz="1600" spc="15" dirty="0">
                <a:solidFill>
                  <a:schemeClr val="tx1"/>
                </a:solidFill>
                <a:latin typeface="Tahoma"/>
                <a:cs typeface="Tahoma"/>
              </a:rPr>
              <a:t> </a:t>
            </a:r>
            <a:r>
              <a:rPr lang="en-ZA" sz="1600" spc="-5" dirty="0">
                <a:solidFill>
                  <a:schemeClr val="tx1"/>
                </a:solidFill>
                <a:latin typeface="Tahoma"/>
                <a:cs typeface="Tahoma"/>
              </a:rPr>
              <a:t>are</a:t>
            </a:r>
            <a:r>
              <a:rPr lang="en-ZA" sz="1600" spc="5" dirty="0">
                <a:solidFill>
                  <a:schemeClr val="tx1"/>
                </a:solidFill>
                <a:latin typeface="Tahoma"/>
                <a:cs typeface="Tahoma"/>
              </a:rPr>
              <a:t> </a:t>
            </a:r>
            <a:r>
              <a:rPr lang="en-ZA" sz="1600" spc="-10" dirty="0">
                <a:solidFill>
                  <a:schemeClr val="tx1"/>
                </a:solidFill>
                <a:latin typeface="Tahoma"/>
                <a:cs typeface="Tahoma"/>
              </a:rPr>
              <a:t>correctly</a:t>
            </a:r>
            <a:r>
              <a:rPr lang="en-ZA" spc="-10" dirty="0">
                <a:solidFill>
                  <a:schemeClr val="tx1"/>
                </a:solidFill>
                <a:latin typeface="Tahoma"/>
                <a:cs typeface="Tahoma"/>
              </a:rPr>
              <a:t> </a:t>
            </a:r>
            <a:r>
              <a:rPr lang="en-ZA" sz="1600" spc="-550" dirty="0">
                <a:solidFill>
                  <a:schemeClr val="tx1"/>
                </a:solidFill>
                <a:latin typeface="Tahoma"/>
                <a:cs typeface="Tahoma"/>
              </a:rPr>
              <a:t> </a:t>
            </a:r>
            <a:r>
              <a:rPr lang="en-ZA" sz="1600" spc="-10" dirty="0">
                <a:solidFill>
                  <a:schemeClr val="tx1"/>
                </a:solidFill>
                <a:latin typeface="Tahoma"/>
                <a:cs typeface="Tahoma"/>
              </a:rPr>
              <a:t>recorded</a:t>
            </a:r>
            <a:r>
              <a:rPr lang="en-ZA" sz="1600" spc="25" dirty="0">
                <a:solidFill>
                  <a:schemeClr val="tx1"/>
                </a:solidFill>
                <a:latin typeface="Tahoma"/>
                <a:cs typeface="Tahoma"/>
              </a:rPr>
              <a:t> </a:t>
            </a:r>
            <a:r>
              <a:rPr lang="en-ZA" sz="1600" dirty="0">
                <a:solidFill>
                  <a:schemeClr val="tx1"/>
                </a:solidFill>
                <a:latin typeface="Tahoma"/>
                <a:cs typeface="Tahoma"/>
              </a:rPr>
              <a:t>(as</a:t>
            </a:r>
            <a:r>
              <a:rPr lang="en-ZA" sz="1600" spc="5" dirty="0">
                <a:solidFill>
                  <a:schemeClr val="tx1"/>
                </a:solidFill>
                <a:latin typeface="Tahoma"/>
                <a:cs typeface="Tahoma"/>
              </a:rPr>
              <a:t> </a:t>
            </a:r>
            <a:r>
              <a:rPr lang="en-ZA" sz="1600" spc="-5" dirty="0">
                <a:solidFill>
                  <a:schemeClr val="tx1"/>
                </a:solidFill>
                <a:latin typeface="Tahoma"/>
                <a:cs typeface="Tahoma"/>
              </a:rPr>
              <a:t>these contact</a:t>
            </a:r>
            <a:r>
              <a:rPr lang="en-ZA" sz="1600" spc="-10" dirty="0">
                <a:solidFill>
                  <a:schemeClr val="tx1"/>
                </a:solidFill>
                <a:latin typeface="Tahoma"/>
                <a:cs typeface="Tahoma"/>
              </a:rPr>
              <a:t> </a:t>
            </a:r>
            <a:r>
              <a:rPr lang="en-ZA" sz="1600" dirty="0">
                <a:solidFill>
                  <a:schemeClr val="tx1"/>
                </a:solidFill>
                <a:latin typeface="Tahoma"/>
                <a:cs typeface="Tahoma"/>
              </a:rPr>
              <a:t>details</a:t>
            </a:r>
            <a:r>
              <a:rPr lang="en-ZA" sz="1600" spc="10" dirty="0">
                <a:solidFill>
                  <a:schemeClr val="tx1"/>
                </a:solidFill>
                <a:latin typeface="Tahoma"/>
                <a:cs typeface="Tahoma"/>
              </a:rPr>
              <a:t> </a:t>
            </a:r>
            <a:r>
              <a:rPr lang="en-ZA" sz="1600" spc="-5" dirty="0">
                <a:solidFill>
                  <a:schemeClr val="tx1"/>
                </a:solidFill>
                <a:latin typeface="Tahoma"/>
                <a:cs typeface="Tahoma"/>
              </a:rPr>
              <a:t>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10" dirty="0">
                <a:solidFill>
                  <a:schemeClr val="tx1"/>
                </a:solidFill>
                <a:latin typeface="Tahoma"/>
                <a:cs typeface="Tahoma"/>
              </a:rPr>
              <a:t> </a:t>
            </a:r>
            <a:r>
              <a:rPr lang="en-ZA" sz="1600" dirty="0">
                <a:solidFill>
                  <a:schemeClr val="tx1"/>
                </a:solidFill>
                <a:latin typeface="Tahoma"/>
                <a:cs typeface="Tahoma"/>
              </a:rPr>
              <a:t>used</a:t>
            </a:r>
            <a:r>
              <a:rPr lang="en-ZA" sz="1600" spc="-5" dirty="0">
                <a:solidFill>
                  <a:schemeClr val="tx1"/>
                </a:solidFill>
                <a:latin typeface="Tahoma"/>
                <a:cs typeface="Tahoma"/>
              </a:rPr>
              <a:t> to </a:t>
            </a:r>
            <a:r>
              <a:rPr lang="en-ZA" sz="1600" dirty="0">
                <a:solidFill>
                  <a:schemeClr val="tx1"/>
                </a:solidFill>
                <a:latin typeface="Tahoma"/>
                <a:cs typeface="Tahoma"/>
              </a:rPr>
              <a:t>issue</a:t>
            </a:r>
            <a:r>
              <a:rPr lang="en-ZA" sz="1600" spc="-5" dirty="0">
                <a:solidFill>
                  <a:schemeClr val="tx1"/>
                </a:solidFill>
                <a:latin typeface="Tahoma"/>
                <a:cs typeface="Tahoma"/>
              </a:rPr>
              <a:t> </a:t>
            </a:r>
            <a:r>
              <a:rPr lang="en-ZA" sz="1600" dirty="0">
                <a:solidFill>
                  <a:schemeClr val="tx1"/>
                </a:solidFill>
                <a:latin typeface="Tahoma"/>
                <a:cs typeface="Tahoma"/>
              </a:rPr>
              <a:t>all</a:t>
            </a:r>
            <a:r>
              <a:rPr lang="en-ZA" sz="1600" spc="10" dirty="0">
                <a:solidFill>
                  <a:schemeClr val="tx1"/>
                </a:solidFill>
                <a:latin typeface="Tahoma"/>
                <a:cs typeface="Tahoma"/>
              </a:rPr>
              <a:t> </a:t>
            </a:r>
            <a:r>
              <a:rPr lang="en-ZA" sz="1600" spc="-5" dirty="0">
                <a:solidFill>
                  <a:schemeClr val="tx1"/>
                </a:solidFill>
                <a:latin typeface="Tahoma"/>
                <a:cs typeface="Tahoma"/>
              </a:rPr>
              <a:t>clarifications</a:t>
            </a:r>
            <a:r>
              <a:rPr lang="en-ZA" sz="1600" spc="15" dirty="0">
                <a:solidFill>
                  <a:schemeClr val="tx1"/>
                </a:solidFill>
                <a:latin typeface="Tahoma"/>
                <a:cs typeface="Tahoma"/>
              </a:rPr>
              <a:t> </a:t>
            </a:r>
            <a:r>
              <a:rPr lang="en-ZA" sz="1600" dirty="0">
                <a:solidFill>
                  <a:schemeClr val="tx1"/>
                </a:solidFill>
                <a:latin typeface="Tahoma"/>
                <a:cs typeface="Tahoma"/>
              </a:rPr>
              <a:t>and</a:t>
            </a:r>
            <a:r>
              <a:rPr lang="en-ZA" sz="1600" spc="5" dirty="0">
                <a:solidFill>
                  <a:schemeClr val="tx1"/>
                </a:solidFill>
                <a:latin typeface="Tahoma"/>
                <a:cs typeface="Tahoma"/>
              </a:rPr>
              <a:t> </a:t>
            </a:r>
            <a:r>
              <a:rPr lang="en-ZA" sz="1600" spc="-5" dirty="0">
                <a:solidFill>
                  <a:schemeClr val="tx1"/>
                </a:solidFill>
                <a:latin typeface="Tahoma"/>
                <a:cs typeface="Tahoma"/>
              </a:rPr>
              <a:t>addendums).</a:t>
            </a:r>
            <a:endParaRPr lang="en-ZA" sz="1600" dirty="0">
              <a:solidFill>
                <a:schemeClr val="tx1"/>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5080" indent="-291465">
              <a:lnSpc>
                <a:spcPct val="100000"/>
              </a:lnSpc>
              <a:buFont typeface="Arial MT"/>
              <a:buChar char="•"/>
              <a:tabLst>
                <a:tab pos="303530" algn="l"/>
                <a:tab pos="304165" algn="l"/>
              </a:tabLst>
            </a:pPr>
            <a:r>
              <a:rPr lang="en-ZA" sz="1600" dirty="0">
                <a:solidFill>
                  <a:schemeClr val="tx1"/>
                </a:solidFill>
                <a:latin typeface="Tahoma"/>
                <a:cs typeface="Tahoma"/>
              </a:rPr>
              <a:t>Last</a:t>
            </a:r>
            <a:r>
              <a:rPr lang="en-ZA" sz="1600" spc="-10" dirty="0">
                <a:solidFill>
                  <a:schemeClr val="tx1"/>
                </a:solidFill>
                <a:latin typeface="Tahoma"/>
                <a:cs typeface="Tahoma"/>
              </a:rPr>
              <a:t> </a:t>
            </a:r>
            <a:r>
              <a:rPr lang="en-ZA" sz="1600" spc="-5" dirty="0">
                <a:solidFill>
                  <a:schemeClr val="tx1"/>
                </a:solidFill>
                <a:latin typeface="Tahoma"/>
                <a:cs typeface="Tahoma"/>
              </a:rPr>
              <a:t>day</a:t>
            </a:r>
            <a:r>
              <a:rPr lang="en-ZA" sz="1600" dirty="0">
                <a:solidFill>
                  <a:schemeClr val="tx1"/>
                </a:solidFill>
                <a:latin typeface="Tahoma"/>
                <a:cs typeface="Tahoma"/>
              </a:rPr>
              <a:t> </a:t>
            </a:r>
            <a:r>
              <a:rPr lang="en-ZA" sz="1600" spc="-5" dirty="0">
                <a:solidFill>
                  <a:schemeClr val="tx1"/>
                </a:solidFill>
                <a:latin typeface="Tahoma"/>
                <a:cs typeface="Tahoma"/>
              </a:rPr>
              <a:t>for</a:t>
            </a:r>
            <a:r>
              <a:rPr lang="en-ZA" sz="1600" spc="-10" dirty="0">
                <a:solidFill>
                  <a:schemeClr val="tx1"/>
                </a:solidFill>
                <a:latin typeface="Tahoma"/>
                <a:cs typeface="Tahoma"/>
              </a:rPr>
              <a:t> </a:t>
            </a:r>
            <a:r>
              <a:rPr lang="en-ZA" sz="1600" spc="-5" dirty="0">
                <a:solidFill>
                  <a:schemeClr val="tx1"/>
                </a:solidFill>
                <a:latin typeface="Tahoma"/>
                <a:cs typeface="Tahoma"/>
              </a:rPr>
              <a:t>Clarification</a:t>
            </a:r>
            <a:r>
              <a:rPr lang="en-ZA" sz="1600" spc="25" dirty="0">
                <a:solidFill>
                  <a:schemeClr val="tx1"/>
                </a:solidFill>
                <a:latin typeface="Tahoma"/>
                <a:cs typeface="Tahoma"/>
              </a:rPr>
              <a:t> </a:t>
            </a:r>
            <a:r>
              <a:rPr lang="en-ZA" sz="1600" dirty="0">
                <a:solidFill>
                  <a:schemeClr val="tx1"/>
                </a:solidFill>
                <a:latin typeface="Tahoma"/>
                <a:cs typeface="Tahoma"/>
              </a:rPr>
              <a:t>– </a:t>
            </a:r>
            <a:r>
              <a:rPr lang="en-ZA" sz="1600" b="1" spc="-5" dirty="0">
                <a:solidFill>
                  <a:srgbClr val="FF0000"/>
                </a:solidFill>
                <a:latin typeface="Tahoma"/>
                <a:cs typeface="Tahoma"/>
              </a:rPr>
              <a:t>Five</a:t>
            </a:r>
            <a:r>
              <a:rPr lang="en-ZA" sz="1600" b="1" spc="-10" dirty="0">
                <a:solidFill>
                  <a:srgbClr val="FF0000"/>
                </a:solidFill>
                <a:latin typeface="Tahoma"/>
                <a:cs typeface="Tahoma"/>
              </a:rPr>
              <a:t> </a:t>
            </a:r>
            <a:r>
              <a:rPr lang="en-ZA" sz="1600" b="1" spc="-5" dirty="0">
                <a:solidFill>
                  <a:srgbClr val="FF0000"/>
                </a:solidFill>
                <a:latin typeface="Tahoma"/>
                <a:cs typeface="Tahoma"/>
              </a:rPr>
              <a:t>working</a:t>
            </a:r>
            <a:r>
              <a:rPr lang="en-ZA" sz="1600" b="1" spc="-10" dirty="0">
                <a:solidFill>
                  <a:srgbClr val="FF0000"/>
                </a:solidFill>
                <a:latin typeface="Tahoma"/>
                <a:cs typeface="Tahoma"/>
              </a:rPr>
              <a:t> </a:t>
            </a:r>
            <a:r>
              <a:rPr lang="en-ZA" sz="1600" b="1" spc="-5" dirty="0">
                <a:solidFill>
                  <a:srgbClr val="FF0000"/>
                </a:solidFill>
                <a:latin typeface="Tahoma"/>
                <a:cs typeface="Tahoma"/>
              </a:rPr>
              <a:t>days</a:t>
            </a:r>
            <a:r>
              <a:rPr lang="en-ZA" sz="1600" b="1" spc="5" dirty="0">
                <a:solidFill>
                  <a:srgbClr val="FF0000"/>
                </a:solidFill>
                <a:latin typeface="Tahoma"/>
                <a:cs typeface="Tahoma"/>
              </a:rPr>
              <a:t> </a:t>
            </a:r>
            <a:r>
              <a:rPr lang="en-ZA" sz="1600" b="1" dirty="0">
                <a:solidFill>
                  <a:srgbClr val="FF0000"/>
                </a:solidFill>
                <a:latin typeface="Tahoma"/>
                <a:cs typeface="Tahoma"/>
              </a:rPr>
              <a:t>before</a:t>
            </a:r>
            <a:r>
              <a:rPr lang="en-ZA" sz="1600" b="1" spc="-5" dirty="0">
                <a:solidFill>
                  <a:srgbClr val="FF0000"/>
                </a:solidFill>
                <a:latin typeface="Tahoma"/>
                <a:cs typeface="Tahoma"/>
              </a:rPr>
              <a:t> </a:t>
            </a:r>
            <a:r>
              <a:rPr lang="en-ZA" sz="1600" b="1" dirty="0">
                <a:solidFill>
                  <a:srgbClr val="FF0000"/>
                </a:solidFill>
                <a:latin typeface="Tahoma"/>
                <a:cs typeface="Tahoma"/>
              </a:rPr>
              <a:t>the</a:t>
            </a:r>
            <a:r>
              <a:rPr lang="en-ZA" sz="1600" b="1" spc="5" dirty="0">
                <a:solidFill>
                  <a:srgbClr val="FF0000"/>
                </a:solidFill>
                <a:latin typeface="Tahoma"/>
                <a:cs typeface="Tahoma"/>
              </a:rPr>
              <a:t> </a:t>
            </a:r>
            <a:r>
              <a:rPr lang="en-ZA" sz="1600" b="1" spc="-5" dirty="0">
                <a:solidFill>
                  <a:srgbClr val="FF0000"/>
                </a:solidFill>
                <a:latin typeface="Tahoma"/>
                <a:cs typeface="Tahoma"/>
              </a:rPr>
              <a:t>closing date</a:t>
            </a:r>
            <a:r>
              <a:rPr lang="en-ZA" sz="1600" b="1" dirty="0">
                <a:solidFill>
                  <a:srgbClr val="FF0000"/>
                </a:solidFill>
                <a:latin typeface="Tahoma"/>
                <a:cs typeface="Tahoma"/>
              </a:rPr>
              <a:t> </a:t>
            </a:r>
            <a:r>
              <a:rPr lang="en-ZA" sz="1600" b="1" spc="-5" dirty="0">
                <a:solidFill>
                  <a:srgbClr val="FF0000"/>
                </a:solidFill>
                <a:latin typeface="Tahoma"/>
                <a:cs typeface="Tahoma"/>
              </a:rPr>
              <a:t>(11 </a:t>
            </a:r>
            <a:r>
              <a:rPr lang="en-ZA" b="1" spc="-5" dirty="0">
                <a:solidFill>
                  <a:srgbClr val="FF0000"/>
                </a:solidFill>
                <a:latin typeface="Tahoma"/>
                <a:cs typeface="Tahoma"/>
              </a:rPr>
              <a:t>August</a:t>
            </a:r>
            <a:r>
              <a:rPr lang="en-ZA" sz="1600" b="1" spc="-5" dirty="0">
                <a:solidFill>
                  <a:srgbClr val="FF0000"/>
                </a:solidFill>
                <a:latin typeface="Tahoma"/>
                <a:cs typeface="Tahoma"/>
              </a:rPr>
              <a:t> 2026</a:t>
            </a:r>
            <a:r>
              <a:rPr lang="en-ZA" sz="1600" b="1" dirty="0">
                <a:solidFill>
                  <a:srgbClr val="FF0000"/>
                </a:solidFill>
                <a:latin typeface="Tahoma"/>
                <a:cs typeface="Tahoma"/>
              </a:rPr>
              <a:t>,</a:t>
            </a:r>
            <a:r>
              <a:rPr lang="en-ZA" b="1" dirty="0">
                <a:solidFill>
                  <a:srgbClr val="FF0000"/>
                </a:solidFill>
                <a:latin typeface="Tahoma"/>
                <a:cs typeface="Tahoma"/>
              </a:rPr>
              <a:t> </a:t>
            </a:r>
            <a:r>
              <a:rPr lang="en-ZA" sz="1600" b="1" spc="-515" dirty="0">
                <a:solidFill>
                  <a:srgbClr val="FF0000"/>
                </a:solidFill>
                <a:latin typeface="Tahoma"/>
                <a:cs typeface="Tahoma"/>
              </a:rPr>
              <a:t> </a:t>
            </a:r>
            <a:r>
              <a:rPr lang="en-ZA" sz="1600" b="1" spc="-5" dirty="0">
                <a:solidFill>
                  <a:srgbClr val="FF0000"/>
                </a:solidFill>
                <a:latin typeface="Tahoma"/>
                <a:cs typeface="Tahoma"/>
              </a:rPr>
              <a:t>16:00).</a:t>
            </a:r>
            <a:endParaRPr lang="en-ZA" sz="1600" dirty="0">
              <a:solidFill>
                <a:srgbClr val="FF0000"/>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361315" indent="-291465">
              <a:lnSpc>
                <a:spcPct val="100000"/>
              </a:lnSpc>
              <a:buFont typeface="Arial MT"/>
              <a:buChar char="•"/>
              <a:tabLst>
                <a:tab pos="303530" algn="l"/>
                <a:tab pos="304165" algn="l"/>
              </a:tabLst>
            </a:pPr>
            <a:r>
              <a:rPr lang="en-ZA" sz="1600" spc="-10" dirty="0">
                <a:solidFill>
                  <a:schemeClr val="tx1"/>
                </a:solidFill>
                <a:latin typeface="Tahoma"/>
                <a:cs typeface="Tahoma"/>
              </a:rPr>
              <a:t>Electronic</a:t>
            </a:r>
            <a:r>
              <a:rPr lang="en-ZA" sz="1600" dirty="0">
                <a:solidFill>
                  <a:schemeClr val="tx1"/>
                </a:solidFill>
                <a:latin typeface="Tahoma"/>
                <a:cs typeface="Tahoma"/>
              </a:rPr>
              <a:t> </a:t>
            </a:r>
            <a:r>
              <a:rPr lang="en-ZA" sz="1600" spc="-30" dirty="0">
                <a:solidFill>
                  <a:schemeClr val="tx1"/>
                </a:solidFill>
                <a:latin typeface="Tahoma"/>
                <a:cs typeface="Tahoma"/>
              </a:rPr>
              <a:t>Tenders</a:t>
            </a:r>
            <a:r>
              <a:rPr lang="en-ZA" sz="1600" spc="-20" dirty="0">
                <a:solidFill>
                  <a:schemeClr val="tx1"/>
                </a:solidFill>
                <a:latin typeface="Tahoma"/>
                <a:cs typeface="Tahoma"/>
              </a:rPr>
              <a:t> </a:t>
            </a:r>
            <a:r>
              <a:rPr lang="en-ZA" sz="1600" spc="-5" dirty="0">
                <a:solidFill>
                  <a:schemeClr val="tx1"/>
                </a:solidFill>
                <a:latin typeface="Tahoma"/>
                <a:cs typeface="Tahoma"/>
              </a:rPr>
              <a:t>Documents</a:t>
            </a:r>
            <a:r>
              <a:rPr lang="en-ZA" sz="1600" spc="-20" dirty="0">
                <a:solidFill>
                  <a:schemeClr val="tx1"/>
                </a:solidFill>
                <a:latin typeface="Tahoma"/>
                <a:cs typeface="Tahoma"/>
              </a:rPr>
              <a:t> </a:t>
            </a:r>
            <a:r>
              <a:rPr lang="en-ZA" sz="1600" dirty="0">
                <a:solidFill>
                  <a:schemeClr val="tx1"/>
                </a:solidFill>
                <a:latin typeface="Tahoma"/>
                <a:cs typeface="Tahoma"/>
              </a:rPr>
              <a:t>must</a:t>
            </a:r>
            <a:r>
              <a:rPr lang="en-ZA" sz="1600" spc="-15"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legible.</a:t>
            </a:r>
            <a:endParaRPr lang="en-US" dirty="0">
              <a:solidFill>
                <a:schemeClr val="tx1"/>
              </a:solidFill>
            </a:endParaRPr>
          </a:p>
        </p:txBody>
      </p:sp>
    </p:spTree>
    <p:extLst>
      <p:ext uri="{BB962C8B-B14F-4D97-AF65-F5344CB8AC3E}">
        <p14:creationId xmlns:p14="http://schemas.microsoft.com/office/powerpoint/2010/main" val="3035219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TENDERING PROCEDURES (Continued)</a:t>
            </a:r>
            <a:endParaRPr lang="en-US"/>
          </a:p>
        </p:txBody>
      </p:sp>
      <p:sp>
        <p:nvSpPr>
          <p:cNvPr id="4" name="Text Placeholder 27">
            <a:extLst>
              <a:ext uri="{FF2B5EF4-FFF2-40B4-BE49-F238E27FC236}">
                <a16:creationId xmlns:a16="http://schemas.microsoft.com/office/drawing/2014/main" id="{2C4E5062-4F1C-75D1-3546-5DF631D96680}"/>
              </a:ext>
            </a:extLst>
          </p:cNvPr>
          <p:cNvSpPr>
            <a:spLocks noGrp="1"/>
          </p:cNvSpPr>
          <p:nvPr>
            <p:ph type="subTitle" idx="1"/>
          </p:nvPr>
        </p:nvSpPr>
        <p:spPr>
          <a:xfrm>
            <a:off x="641435" y="1019343"/>
            <a:ext cx="10822684" cy="4060658"/>
          </a:xfrm>
          <a:prstGeom prst="rect">
            <a:avLst/>
          </a:prstGeom>
        </p:spPr>
        <p:txBody>
          <a:bodyPr lIns="91440" tIns="45720" rIns="91440" bIns="45720" anchor="t"/>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12700" marR="361315">
              <a:lnSpc>
                <a:spcPct val="100000"/>
              </a:lnSpc>
              <a:spcBef>
                <a:spcPts val="100"/>
              </a:spcBef>
            </a:pPr>
            <a:r>
              <a:rPr lang="en-ZA" sz="1600" b="1" spc="-5" dirty="0">
                <a:solidFill>
                  <a:schemeClr val="tx1"/>
                </a:solidFill>
                <a:latin typeface="Tahoma"/>
                <a:cs typeface="Tahoma"/>
              </a:rPr>
              <a:t>TENDERING</a:t>
            </a:r>
            <a:r>
              <a:rPr lang="en-ZA" sz="1600" b="1" spc="-40" dirty="0">
                <a:solidFill>
                  <a:schemeClr val="tx1"/>
                </a:solidFill>
                <a:latin typeface="Tahoma"/>
                <a:cs typeface="Tahoma"/>
              </a:rPr>
              <a:t> </a:t>
            </a:r>
            <a:r>
              <a:rPr lang="en-ZA" sz="1600" b="1" spc="-5" dirty="0">
                <a:solidFill>
                  <a:schemeClr val="tx1"/>
                </a:solidFill>
                <a:latin typeface="Tahoma"/>
                <a:cs typeface="Tahoma"/>
              </a:rPr>
              <a:t>PROCEDURES</a:t>
            </a:r>
            <a:endParaRPr lang="en-ZA" sz="1600" dirty="0">
              <a:solidFill>
                <a:schemeClr val="tx1"/>
              </a:solidFill>
              <a:latin typeface="Tahoma"/>
              <a:cs typeface="Tahoma"/>
            </a:endParaRPr>
          </a:p>
          <a:p>
            <a:pPr marL="12700" marR="361315">
              <a:lnSpc>
                <a:spcPct val="100000"/>
              </a:lnSpc>
              <a:spcBef>
                <a:spcPts val="1714"/>
              </a:spcBef>
            </a:pPr>
            <a:r>
              <a:rPr lang="en-ZA" sz="1600" spc="-35" dirty="0">
                <a:solidFill>
                  <a:schemeClr val="tx1"/>
                </a:solidFill>
                <a:latin typeface="Tahoma"/>
                <a:cs typeface="Tahoma"/>
              </a:rPr>
              <a:t>Tender</a:t>
            </a:r>
            <a:r>
              <a:rPr lang="en-ZA" sz="1600" spc="-15" dirty="0">
                <a:solidFill>
                  <a:schemeClr val="tx1"/>
                </a:solidFill>
                <a:latin typeface="Tahoma"/>
                <a:cs typeface="Tahoma"/>
              </a:rPr>
              <a:t> </a:t>
            </a:r>
            <a:r>
              <a:rPr lang="en-ZA" sz="1600" spc="-5" dirty="0">
                <a:solidFill>
                  <a:schemeClr val="tx1"/>
                </a:solidFill>
                <a:latin typeface="Tahoma"/>
                <a:cs typeface="Tahoma"/>
              </a:rPr>
              <a:t>closing</a:t>
            </a:r>
            <a:r>
              <a:rPr lang="en-ZA" sz="1600" spc="5" dirty="0">
                <a:solidFill>
                  <a:schemeClr val="tx1"/>
                </a:solidFill>
                <a:latin typeface="Tahoma"/>
                <a:cs typeface="Tahoma"/>
              </a:rPr>
              <a:t> </a:t>
            </a:r>
            <a:r>
              <a:rPr lang="en-ZA" sz="1600" dirty="0">
                <a:solidFill>
                  <a:schemeClr val="tx1"/>
                </a:solidFill>
                <a:latin typeface="Tahoma"/>
                <a:cs typeface="Tahoma"/>
              </a:rPr>
              <a:t>date:</a:t>
            </a:r>
            <a:r>
              <a:rPr lang="en-ZA" sz="1600" spc="20" dirty="0">
                <a:solidFill>
                  <a:srgbClr val="FF0000"/>
                </a:solidFill>
                <a:latin typeface="Tahoma"/>
                <a:cs typeface="Tahoma"/>
              </a:rPr>
              <a:t> </a:t>
            </a:r>
            <a:r>
              <a:rPr lang="en-ZA" b="1" spc="20" dirty="0">
                <a:solidFill>
                  <a:srgbClr val="FF0000"/>
                </a:solidFill>
                <a:latin typeface="Tahoma"/>
                <a:cs typeface="Tahoma"/>
              </a:rPr>
              <a:t>18 August 2026</a:t>
            </a:r>
            <a:r>
              <a:rPr lang="en-ZA" sz="1600" b="1" spc="-5" dirty="0">
                <a:solidFill>
                  <a:srgbClr val="FF0000"/>
                </a:solidFill>
                <a:latin typeface="Tahoma"/>
                <a:cs typeface="Tahoma"/>
              </a:rPr>
              <a:t> </a:t>
            </a:r>
            <a:r>
              <a:rPr lang="en-ZA" sz="1600" b="1" dirty="0">
                <a:solidFill>
                  <a:srgbClr val="FF0000"/>
                </a:solidFill>
                <a:latin typeface="Tahoma"/>
                <a:cs typeface="Tahoma"/>
              </a:rPr>
              <a:t>at 14h00</a:t>
            </a:r>
            <a:r>
              <a:rPr lang="en-ZA" sz="1600" b="1" spc="10" dirty="0">
                <a:solidFill>
                  <a:schemeClr val="tx1"/>
                </a:solidFill>
                <a:latin typeface="Tahoma"/>
                <a:cs typeface="Tahoma"/>
              </a:rPr>
              <a:t> </a:t>
            </a:r>
            <a:r>
              <a:rPr lang="en-ZA" sz="1600" spc="-5" dirty="0">
                <a:solidFill>
                  <a:schemeClr val="tx1"/>
                </a:solidFill>
                <a:latin typeface="Tahoma"/>
                <a:cs typeface="Tahoma"/>
              </a:rPr>
              <a:t>via</a:t>
            </a:r>
            <a:r>
              <a:rPr lang="en-ZA" sz="1600" spc="5" dirty="0">
                <a:solidFill>
                  <a:schemeClr val="tx1"/>
                </a:solidFill>
                <a:latin typeface="Tahoma"/>
                <a:cs typeface="Tahoma"/>
              </a:rPr>
              <a:t> </a:t>
            </a:r>
            <a:r>
              <a:rPr lang="en-ZA" sz="1600" spc="-5" dirty="0">
                <a:solidFill>
                  <a:schemeClr val="tx1"/>
                </a:solidFill>
                <a:latin typeface="Tahoma"/>
                <a:cs typeface="Tahoma"/>
              </a:rPr>
              <a:t>the</a:t>
            </a:r>
            <a:r>
              <a:rPr lang="en-ZA" sz="1600" spc="5" dirty="0">
                <a:solidFill>
                  <a:schemeClr val="tx1"/>
                </a:solidFill>
                <a:latin typeface="Tahoma"/>
                <a:cs typeface="Tahoma"/>
              </a:rPr>
              <a:t> </a:t>
            </a:r>
            <a:r>
              <a:rPr lang="en-ZA" sz="1600" b="1" spc="-5" dirty="0">
                <a:solidFill>
                  <a:schemeClr val="tx1"/>
                </a:solidFill>
                <a:latin typeface="Tahoma"/>
                <a:cs typeface="Tahoma"/>
              </a:rPr>
              <a:t>new</a:t>
            </a:r>
            <a:r>
              <a:rPr lang="en-ZA" sz="1600" b="1" spc="-10" dirty="0">
                <a:solidFill>
                  <a:schemeClr val="tx1"/>
                </a:solidFill>
                <a:latin typeface="Tahoma"/>
                <a:cs typeface="Tahoma"/>
              </a:rPr>
              <a:t> </a:t>
            </a:r>
            <a:r>
              <a:rPr lang="en-ZA" sz="1600" b="1" spc="-5" dirty="0">
                <a:solidFill>
                  <a:schemeClr val="tx1"/>
                </a:solidFill>
                <a:latin typeface="Tahoma"/>
                <a:cs typeface="Tahoma"/>
              </a:rPr>
              <a:t>electronic</a:t>
            </a:r>
            <a:r>
              <a:rPr lang="en-ZA" sz="1600" b="1" spc="10" dirty="0">
                <a:solidFill>
                  <a:schemeClr val="tx1"/>
                </a:solidFill>
                <a:latin typeface="Tahoma"/>
                <a:cs typeface="Tahoma"/>
              </a:rPr>
              <a:t> </a:t>
            </a:r>
            <a:r>
              <a:rPr lang="en-ZA" sz="1600" b="1" spc="-5" dirty="0">
                <a:solidFill>
                  <a:schemeClr val="tx1"/>
                </a:solidFill>
                <a:latin typeface="Tahoma"/>
                <a:cs typeface="Tahoma"/>
              </a:rPr>
              <a:t>tender</a:t>
            </a:r>
            <a:r>
              <a:rPr lang="en-US" dirty="0">
                <a:solidFill>
                  <a:schemeClr val="tx1"/>
                </a:solidFill>
                <a:latin typeface="Tahoma"/>
                <a:cs typeface="Tahoma"/>
              </a:rPr>
              <a:t> </a:t>
            </a:r>
            <a:r>
              <a:rPr lang="en-ZA" sz="1600" b="1" spc="-5" dirty="0">
                <a:solidFill>
                  <a:schemeClr val="tx1"/>
                </a:solidFill>
                <a:latin typeface="Tahoma"/>
                <a:cs typeface="Tahoma"/>
              </a:rPr>
              <a:t>submission</a:t>
            </a:r>
            <a:r>
              <a:rPr lang="en-ZA" sz="1600" b="1" spc="-30" dirty="0">
                <a:solidFill>
                  <a:schemeClr val="tx1"/>
                </a:solidFill>
                <a:latin typeface="Tahoma"/>
                <a:cs typeface="Tahoma"/>
              </a:rPr>
              <a:t> </a:t>
            </a:r>
            <a:r>
              <a:rPr lang="en-ZA" sz="1600" b="1" spc="-5" dirty="0">
                <a:solidFill>
                  <a:schemeClr val="tx1"/>
                </a:solidFill>
                <a:latin typeface="Tahoma"/>
                <a:cs typeface="Tahoma"/>
              </a:rPr>
              <a:t>system,</a:t>
            </a:r>
            <a:r>
              <a:rPr lang="en-ZA" sz="1600" b="1" spc="20" dirty="0">
                <a:solidFill>
                  <a:schemeClr val="tx1"/>
                </a:solidFill>
                <a:latin typeface="Tahoma"/>
                <a:cs typeface="Tahoma"/>
              </a:rPr>
              <a:t> </a:t>
            </a:r>
            <a:r>
              <a:rPr lang="en-ZA" sz="1600" b="1" dirty="0">
                <a:solidFill>
                  <a:schemeClr val="tx1"/>
                </a:solidFill>
                <a:latin typeface="Tahoma"/>
                <a:cs typeface="Tahoma"/>
              </a:rPr>
              <a:t>the</a:t>
            </a:r>
            <a:r>
              <a:rPr lang="en-ZA" sz="1600" b="1" spc="-5" dirty="0">
                <a:solidFill>
                  <a:schemeClr val="tx1"/>
                </a:solidFill>
                <a:latin typeface="Tahoma"/>
                <a:cs typeface="Tahoma"/>
              </a:rPr>
              <a:t> e-Tender</a:t>
            </a:r>
            <a:r>
              <a:rPr lang="en-ZA" sz="1600" b="1" dirty="0">
                <a:solidFill>
                  <a:schemeClr val="tx1"/>
                </a:solidFill>
                <a:latin typeface="Tahoma"/>
                <a:cs typeface="Tahoma"/>
              </a:rPr>
              <a:t> </a:t>
            </a:r>
            <a:r>
              <a:rPr lang="en-ZA" sz="1600" b="1" spc="-5" dirty="0">
                <a:solidFill>
                  <a:schemeClr val="tx1"/>
                </a:solidFill>
                <a:latin typeface="Tahoma"/>
                <a:cs typeface="Tahoma"/>
              </a:rPr>
              <a:t>Submission</a:t>
            </a:r>
            <a:r>
              <a:rPr lang="en-ZA" sz="1600" b="1" spc="-25" dirty="0">
                <a:solidFill>
                  <a:schemeClr val="tx1"/>
                </a:solidFill>
                <a:latin typeface="Tahoma"/>
                <a:cs typeface="Tahoma"/>
              </a:rPr>
              <a:t> </a:t>
            </a:r>
            <a:r>
              <a:rPr lang="en-ZA" sz="1600" b="1" spc="-5" dirty="0">
                <a:solidFill>
                  <a:schemeClr val="tx1"/>
                </a:solidFill>
                <a:latin typeface="Tahoma"/>
                <a:cs typeface="Tahoma"/>
              </a:rPr>
              <a:t>Portal</a:t>
            </a:r>
            <a:endParaRPr lang="en-ZA" sz="1600" dirty="0">
              <a:solidFill>
                <a:schemeClr val="tx1"/>
              </a:solidFill>
              <a:latin typeface="Tahoma"/>
              <a:cs typeface="Tahoma"/>
            </a:endParaRPr>
          </a:p>
          <a:p>
            <a:pPr marL="12700" marR="361315">
              <a:lnSpc>
                <a:spcPct val="100000"/>
              </a:lnSpc>
              <a:spcBef>
                <a:spcPts val="1714"/>
              </a:spcBef>
            </a:pPr>
            <a:r>
              <a:rPr lang="en-ZA" sz="1600" b="1" spc="-5" dirty="0">
                <a:solidFill>
                  <a:schemeClr val="tx1"/>
                </a:solidFill>
                <a:latin typeface="Tahoma"/>
                <a:cs typeface="Tahoma"/>
              </a:rPr>
              <a:t>“HOW</a:t>
            </a:r>
            <a:r>
              <a:rPr lang="en-ZA" sz="1600" b="1" spc="-20" dirty="0">
                <a:solidFill>
                  <a:schemeClr val="tx1"/>
                </a:solidFill>
                <a:latin typeface="Tahoma"/>
                <a:cs typeface="Tahoma"/>
              </a:rPr>
              <a:t> </a:t>
            </a:r>
            <a:r>
              <a:rPr lang="en-ZA" sz="1600" b="1" dirty="0">
                <a:solidFill>
                  <a:schemeClr val="tx1"/>
                </a:solidFill>
                <a:latin typeface="Tahoma"/>
                <a:cs typeface="Tahoma"/>
              </a:rPr>
              <a:t>TO”</a:t>
            </a:r>
            <a:r>
              <a:rPr lang="en-ZA" sz="1600" b="1" spc="-20" dirty="0">
                <a:solidFill>
                  <a:schemeClr val="tx1"/>
                </a:solidFill>
                <a:latin typeface="Tahoma"/>
                <a:cs typeface="Tahoma"/>
              </a:rPr>
              <a:t> </a:t>
            </a:r>
            <a:r>
              <a:rPr lang="en-ZA" sz="1600" b="1" spc="-5" dirty="0">
                <a:solidFill>
                  <a:schemeClr val="tx1"/>
                </a:solidFill>
                <a:latin typeface="Tahoma"/>
                <a:cs typeface="Tahoma"/>
              </a:rPr>
              <a:t>GUIDE</a:t>
            </a:r>
            <a:r>
              <a:rPr lang="en-ZA" sz="1600" b="1" spc="-15" dirty="0">
                <a:solidFill>
                  <a:schemeClr val="tx1"/>
                </a:solidFill>
                <a:latin typeface="Tahoma"/>
                <a:cs typeface="Tahoma"/>
              </a:rPr>
              <a:t> </a:t>
            </a:r>
            <a:r>
              <a:rPr lang="en-ZA" sz="1600" b="1" spc="-5" dirty="0">
                <a:solidFill>
                  <a:schemeClr val="tx1"/>
                </a:solidFill>
                <a:latin typeface="Tahoma"/>
                <a:cs typeface="Tahoma"/>
              </a:rPr>
              <a:t>FOR</a:t>
            </a:r>
            <a:r>
              <a:rPr lang="en-ZA" sz="1600" b="1" dirty="0">
                <a:solidFill>
                  <a:schemeClr val="tx1"/>
                </a:solidFill>
                <a:latin typeface="Tahoma"/>
                <a:cs typeface="Tahoma"/>
              </a:rPr>
              <a:t> </a:t>
            </a:r>
            <a:r>
              <a:rPr lang="en-ZA" sz="1600" b="1" spc="-5" dirty="0">
                <a:solidFill>
                  <a:schemeClr val="tx1"/>
                </a:solidFill>
                <a:latin typeface="Tahoma"/>
                <a:cs typeface="Tahoma"/>
              </a:rPr>
              <a:t>BIDDERS </a:t>
            </a:r>
            <a:r>
              <a:rPr lang="en-ZA" sz="1600" b="1" dirty="0">
                <a:solidFill>
                  <a:schemeClr val="tx1"/>
                </a:solidFill>
                <a:latin typeface="Tahoma"/>
                <a:cs typeface="Tahoma"/>
              </a:rPr>
              <a:t>IS</a:t>
            </a:r>
            <a:r>
              <a:rPr lang="en-ZA" sz="1600" b="1" spc="-15" dirty="0">
                <a:solidFill>
                  <a:schemeClr val="tx1"/>
                </a:solidFill>
                <a:latin typeface="Tahoma"/>
                <a:cs typeface="Tahoma"/>
              </a:rPr>
              <a:t> </a:t>
            </a:r>
            <a:r>
              <a:rPr lang="en-ZA" sz="1600" b="1" dirty="0">
                <a:solidFill>
                  <a:schemeClr val="tx1"/>
                </a:solidFill>
                <a:latin typeface="Tahoma"/>
                <a:cs typeface="Tahoma"/>
              </a:rPr>
              <a:t>INCLUDED</a:t>
            </a:r>
            <a:r>
              <a:rPr lang="en-ZA" sz="1600" b="1" spc="-25" dirty="0">
                <a:solidFill>
                  <a:schemeClr val="tx1"/>
                </a:solidFill>
                <a:latin typeface="Tahoma"/>
                <a:cs typeface="Tahoma"/>
              </a:rPr>
              <a:t> </a:t>
            </a:r>
            <a:r>
              <a:rPr lang="en-ZA" sz="1600" b="1" dirty="0">
                <a:solidFill>
                  <a:schemeClr val="tx1"/>
                </a:solidFill>
                <a:latin typeface="Tahoma"/>
                <a:cs typeface="Tahoma"/>
              </a:rPr>
              <a:t>IN</a:t>
            </a:r>
            <a:r>
              <a:rPr lang="en-ZA" sz="1600" b="1" spc="-10" dirty="0">
                <a:solidFill>
                  <a:schemeClr val="tx1"/>
                </a:solidFill>
                <a:latin typeface="Tahoma"/>
                <a:cs typeface="Tahoma"/>
              </a:rPr>
              <a:t> </a:t>
            </a:r>
            <a:r>
              <a:rPr lang="en-ZA" sz="1600" b="1" spc="-5" dirty="0">
                <a:solidFill>
                  <a:schemeClr val="tx1"/>
                </a:solidFill>
                <a:latin typeface="Tahoma"/>
                <a:cs typeface="Tahoma"/>
              </a:rPr>
              <a:t>THE TENDER</a:t>
            </a:r>
            <a:r>
              <a:rPr lang="en-ZA" sz="1600" b="1" spc="5" dirty="0">
                <a:solidFill>
                  <a:schemeClr val="tx1"/>
                </a:solidFill>
                <a:latin typeface="Tahoma"/>
                <a:cs typeface="Tahoma"/>
              </a:rPr>
              <a:t> </a:t>
            </a:r>
            <a:r>
              <a:rPr lang="en-ZA" sz="1600" b="1" spc="-5" dirty="0">
                <a:solidFill>
                  <a:schemeClr val="tx1"/>
                </a:solidFill>
                <a:latin typeface="Tahoma"/>
                <a:cs typeface="Tahoma"/>
              </a:rPr>
              <a:t>(ALLOW</a:t>
            </a:r>
            <a:r>
              <a:rPr lang="en-US" dirty="0">
                <a:solidFill>
                  <a:schemeClr val="tx1"/>
                </a:solidFill>
                <a:latin typeface="Tahoma"/>
                <a:cs typeface="Tahoma"/>
              </a:rPr>
              <a:t> </a:t>
            </a:r>
            <a:r>
              <a:rPr lang="en-ZA" sz="1600" b="1" spc="-5" dirty="0">
                <a:solidFill>
                  <a:schemeClr val="tx1"/>
                </a:solidFill>
                <a:latin typeface="Tahoma"/>
                <a:cs typeface="Tahoma"/>
              </a:rPr>
              <a:t>TIME)</a:t>
            </a:r>
            <a:endParaRPr lang="en-ZA" sz="1600" dirty="0">
              <a:solidFill>
                <a:schemeClr val="tx1"/>
              </a:solidFill>
              <a:latin typeface="Tahoma"/>
              <a:cs typeface="Tahoma"/>
            </a:endParaRPr>
          </a:p>
          <a:p>
            <a:pPr marL="12700" marR="1806575">
              <a:lnSpc>
                <a:spcPts val="7109"/>
              </a:lnSpc>
              <a:spcBef>
                <a:spcPts val="5"/>
              </a:spcBef>
            </a:pPr>
            <a:r>
              <a:rPr lang="en-ZA" sz="1600" b="1" u="heavy" dirty="0">
                <a:solidFill>
                  <a:schemeClr val="tx1"/>
                </a:solidFill>
                <a:uFill>
                  <a:solidFill>
                    <a:srgbClr val="000000"/>
                  </a:solidFill>
                </a:uFill>
                <a:latin typeface="Tahoma"/>
                <a:cs typeface="Tahoma"/>
              </a:rPr>
              <a:t>NO</a:t>
            </a:r>
            <a:r>
              <a:rPr lang="en-ZA" sz="1600" b="1" dirty="0">
                <a:solidFill>
                  <a:schemeClr val="tx1"/>
                </a:solidFill>
                <a:latin typeface="Tahoma"/>
                <a:cs typeface="Tahoma"/>
              </a:rPr>
              <a:t> </a:t>
            </a:r>
            <a:r>
              <a:rPr lang="en-ZA" sz="1600" b="1" spc="-5" dirty="0">
                <a:solidFill>
                  <a:schemeClr val="tx1"/>
                </a:solidFill>
                <a:latin typeface="Tahoma"/>
                <a:cs typeface="Tahoma"/>
              </a:rPr>
              <a:t>EXTENSIONS TO THIS DATE </a:t>
            </a:r>
            <a:r>
              <a:rPr lang="en-ZA" sz="1600" b="1" dirty="0">
                <a:solidFill>
                  <a:schemeClr val="tx1"/>
                </a:solidFill>
                <a:latin typeface="Tahoma"/>
                <a:cs typeface="Tahoma"/>
              </a:rPr>
              <a:t>WILL </a:t>
            </a:r>
            <a:r>
              <a:rPr lang="en-ZA" sz="1600" b="1" spc="-5" dirty="0">
                <a:solidFill>
                  <a:schemeClr val="tx1"/>
                </a:solidFill>
                <a:latin typeface="Tahoma"/>
                <a:cs typeface="Tahoma"/>
              </a:rPr>
              <a:t>BE ENTERTAINED</a:t>
            </a:r>
            <a:r>
              <a:rPr lang="en-ZA" b="1" spc="-5" dirty="0">
                <a:solidFill>
                  <a:schemeClr val="tx1"/>
                </a:solidFill>
                <a:latin typeface="Tahoma"/>
                <a:cs typeface="Tahoma"/>
              </a:rPr>
              <a:t> </a:t>
            </a:r>
            <a:r>
              <a:rPr lang="en-ZA" b="1" spc="-515" dirty="0">
                <a:solidFill>
                  <a:schemeClr val="tx1"/>
                </a:solidFill>
                <a:latin typeface="Tahoma"/>
                <a:cs typeface="Tahoma"/>
              </a:rPr>
              <a:t> </a:t>
            </a:r>
            <a:endParaRPr lang="en-US" sz="1600" b="1" spc="-515" dirty="0">
              <a:solidFill>
                <a:schemeClr val="tx1"/>
              </a:solidFill>
              <a:latin typeface="Tahoma"/>
              <a:cs typeface="Tahoma"/>
            </a:endParaRPr>
          </a:p>
          <a:p>
            <a:pPr marL="12700" marR="1806575">
              <a:lnSpc>
                <a:spcPts val="7109"/>
              </a:lnSpc>
              <a:spcBef>
                <a:spcPts val="5"/>
              </a:spcBef>
            </a:pPr>
            <a:r>
              <a:rPr lang="en-ZA" sz="1600" b="1" u="heavy" dirty="0">
                <a:solidFill>
                  <a:schemeClr val="tx1"/>
                </a:solidFill>
                <a:uFill>
                  <a:solidFill>
                    <a:srgbClr val="000000"/>
                  </a:solidFill>
                </a:uFill>
                <a:latin typeface="Tahoma"/>
                <a:cs typeface="Tahoma"/>
              </a:rPr>
              <a:t>NO</a:t>
            </a:r>
            <a:r>
              <a:rPr lang="en-ZA" sz="1600" b="1" spc="-20" dirty="0">
                <a:solidFill>
                  <a:schemeClr val="tx1"/>
                </a:solidFill>
                <a:latin typeface="Tahoma"/>
                <a:cs typeface="Tahoma"/>
              </a:rPr>
              <a:t> </a:t>
            </a:r>
            <a:r>
              <a:rPr lang="en-ZA" sz="1600" b="1" spc="-5" dirty="0">
                <a:solidFill>
                  <a:schemeClr val="tx1"/>
                </a:solidFill>
                <a:latin typeface="Tahoma"/>
                <a:cs typeface="Tahoma"/>
              </a:rPr>
              <a:t>LATE TENDERS</a:t>
            </a:r>
            <a:r>
              <a:rPr lang="en-ZA" sz="1600" b="1" spc="-10" dirty="0">
                <a:solidFill>
                  <a:schemeClr val="tx1"/>
                </a:solidFill>
                <a:latin typeface="Tahoma"/>
                <a:cs typeface="Tahoma"/>
              </a:rPr>
              <a:t> </a:t>
            </a:r>
            <a:r>
              <a:rPr lang="en-ZA" sz="1600" b="1" dirty="0">
                <a:solidFill>
                  <a:schemeClr val="tx1"/>
                </a:solidFill>
                <a:latin typeface="Tahoma"/>
                <a:cs typeface="Tahoma"/>
              </a:rPr>
              <a:t>WILL</a:t>
            </a:r>
            <a:r>
              <a:rPr lang="en-ZA" sz="1600" b="1" spc="-10" dirty="0">
                <a:solidFill>
                  <a:schemeClr val="tx1"/>
                </a:solidFill>
                <a:latin typeface="Tahoma"/>
                <a:cs typeface="Tahoma"/>
              </a:rPr>
              <a:t> </a:t>
            </a:r>
            <a:r>
              <a:rPr lang="en-ZA" sz="1600" b="1" spc="-5" dirty="0">
                <a:solidFill>
                  <a:schemeClr val="tx1"/>
                </a:solidFill>
                <a:latin typeface="Tahoma"/>
                <a:cs typeface="Tahoma"/>
              </a:rPr>
              <a:t>BE CONSIDERED</a:t>
            </a:r>
            <a:endParaRPr lang="en-US" dirty="0">
              <a:solidFill>
                <a:schemeClr val="tx1"/>
              </a:solidFill>
            </a:endParaRPr>
          </a:p>
        </p:txBody>
      </p:sp>
    </p:spTree>
    <p:extLst>
      <p:ext uri="{BB962C8B-B14F-4D97-AF65-F5344CB8AC3E}">
        <p14:creationId xmlns:p14="http://schemas.microsoft.com/office/powerpoint/2010/main" val="2218736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0A95-9CAC-988D-F523-68EB9B210B76}"/>
              </a:ext>
            </a:extLst>
          </p:cNvPr>
          <p:cNvSpPr>
            <a:spLocks noGrp="1"/>
          </p:cNvSpPr>
          <p:nvPr>
            <p:ph type="title"/>
          </p:nvPr>
        </p:nvSpPr>
        <p:spPr>
          <a:xfrm>
            <a:off x="407489" y="209203"/>
            <a:ext cx="10822684" cy="523220"/>
          </a:xfrm>
        </p:spPr>
        <p:txBody>
          <a:bodyPr/>
          <a:lstStyle/>
          <a:p>
            <a:r>
              <a:rPr lang="en-ZA"/>
              <a:t>TENDERING PROCEDURES (Eligibility Criteria)</a:t>
            </a:r>
            <a:endParaRPr lang="en-US"/>
          </a:p>
        </p:txBody>
      </p:sp>
      <p:sp>
        <p:nvSpPr>
          <p:cNvPr id="3" name="Subtitle 2">
            <a:extLst>
              <a:ext uri="{FF2B5EF4-FFF2-40B4-BE49-F238E27FC236}">
                <a16:creationId xmlns:a16="http://schemas.microsoft.com/office/drawing/2014/main" id="{30507793-AC87-8019-9780-EE49F4E71B7A}"/>
              </a:ext>
            </a:extLst>
          </p:cNvPr>
          <p:cNvSpPr>
            <a:spLocks noGrp="1"/>
          </p:cNvSpPr>
          <p:nvPr>
            <p:ph type="subTitle" idx="1"/>
          </p:nvPr>
        </p:nvSpPr>
        <p:spPr>
          <a:xfrm>
            <a:off x="641434" y="829901"/>
            <a:ext cx="11190901" cy="6028099"/>
          </a:xfrm>
        </p:spPr>
        <p:txBody>
          <a:bodyPr lIns="91440" tIns="45720" rIns="91440" bIns="45720" anchor="t"/>
          <a:lstStyle/>
          <a:p>
            <a:pPr marL="12700" marR="361315" indent="-189865" algn="l">
              <a:lnSpc>
                <a:spcPct val="100000"/>
              </a:lnSpc>
              <a:spcBef>
                <a:spcPts val="420"/>
              </a:spcBef>
            </a:pPr>
            <a:r>
              <a:rPr lang="en-ZA" sz="1700" b="1" spc="-5" dirty="0">
                <a:solidFill>
                  <a:schemeClr val="tx1"/>
                </a:solidFill>
                <a:latin typeface="Tahoma"/>
                <a:cs typeface="Tahoma"/>
              </a:rPr>
              <a:t>Stage</a:t>
            </a:r>
            <a:r>
              <a:rPr lang="en-ZA" sz="1700" b="1" spc="10" dirty="0">
                <a:solidFill>
                  <a:schemeClr val="tx1"/>
                </a:solidFill>
                <a:latin typeface="Tahoma"/>
                <a:cs typeface="Tahoma"/>
              </a:rPr>
              <a:t> </a:t>
            </a:r>
            <a:r>
              <a:rPr lang="en-ZA" sz="1700" b="1" spc="-5" dirty="0">
                <a:solidFill>
                  <a:schemeClr val="tx1"/>
                </a:solidFill>
                <a:latin typeface="Tahoma"/>
                <a:cs typeface="Tahoma"/>
              </a:rPr>
              <a:t>1A</a:t>
            </a:r>
            <a:r>
              <a:rPr lang="en-ZA" sz="1700" b="1" spc="5" dirty="0">
                <a:solidFill>
                  <a:schemeClr val="tx1"/>
                </a:solidFill>
                <a:latin typeface="Tahoma"/>
                <a:cs typeface="Tahoma"/>
              </a:rPr>
              <a:t> </a:t>
            </a:r>
            <a:r>
              <a:rPr lang="en-ZA" sz="1700" b="1" dirty="0">
                <a:solidFill>
                  <a:schemeClr val="tx1"/>
                </a:solidFill>
                <a:latin typeface="Tahoma"/>
                <a:cs typeface="Tahoma"/>
              </a:rPr>
              <a:t>–</a:t>
            </a:r>
            <a:r>
              <a:rPr lang="en-ZA" sz="1700" b="1" spc="-10" dirty="0">
                <a:solidFill>
                  <a:schemeClr val="tx1"/>
                </a:solidFill>
                <a:latin typeface="Tahoma"/>
                <a:cs typeface="Tahoma"/>
              </a:rPr>
              <a:t> Administrative and Substantive Responsiveness</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the Bid has been lodged on time</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all Returnable Documents and/or schedules [where applicable] were completed and returned by the closing date and time</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Verify the validity of all returnable documents</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Verify if the Bid document has been duly signed by the </a:t>
            </a:r>
            <a:r>
              <a:rPr lang="en-US" sz="1700" spc="-10" dirty="0" err="1">
                <a:solidFill>
                  <a:schemeClr val="tx1"/>
                </a:solidFill>
                <a:latin typeface="Tahoma"/>
                <a:cs typeface="Tahoma"/>
              </a:rPr>
              <a:t>authorised</a:t>
            </a:r>
            <a:r>
              <a:rPr lang="en-US" sz="1700" spc="-10" dirty="0">
                <a:solidFill>
                  <a:schemeClr val="tx1"/>
                </a:solidFill>
                <a:latin typeface="Tahoma"/>
                <a:cs typeface="Tahoma"/>
              </a:rPr>
              <a:t> respondent</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any general and legislation qualification criteria set by Transnet, have been met</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the Bid contains a priced offer. </a:t>
            </a:r>
            <a:r>
              <a:rPr lang="en-US" sz="1800" b="1" dirty="0">
                <a:solidFill>
                  <a:schemeClr val="tx1"/>
                </a:solidFill>
                <a:latin typeface="+mj-lt"/>
                <a:ea typeface="Times New Roman" panose="02020603050405020304" pitchFamily="18" charset="0"/>
                <a:cs typeface="Times New Roman" panose="02020603050405020304" pitchFamily="18" charset="0"/>
              </a:rPr>
              <a:t>Respondents are required to complete the BOQ in full, failure to complete may result in disqualification</a:t>
            </a:r>
            <a:r>
              <a:rPr lang="en-GB" sz="1800" dirty="0">
                <a:solidFill>
                  <a:schemeClr val="tx1"/>
                </a:solidFill>
                <a:latin typeface="+mj-lt"/>
                <a:ea typeface="Times New Roman" panose="02020603050405020304" pitchFamily="18" charset="0"/>
                <a:cs typeface="Times New Roman" panose="02020603050405020304" pitchFamily="18" charset="0"/>
              </a:rPr>
              <a:t>. </a:t>
            </a:r>
            <a:endParaRPr lang="en-US" sz="1400" dirty="0">
              <a:solidFill>
                <a:schemeClr val="tx1"/>
              </a:solidFill>
              <a:latin typeface="+mj-lt"/>
              <a:ea typeface="Times New Roman" panose="02020603050405020304" pitchFamily="18" charset="0"/>
              <a:cs typeface="Times New Roman" panose="02020603050405020304" pitchFamily="18" charset="0"/>
            </a:endParaRPr>
          </a:p>
          <a:p>
            <a:pPr marL="342900" marR="0" lvl="0" indent="-342900" algn="just">
              <a:lnSpc>
                <a:spcPct val="150000"/>
              </a:lnSpc>
              <a:spcBef>
                <a:spcPts val="300"/>
              </a:spcBef>
              <a:buFont typeface="Symbol" panose="05050102010706020507" pitchFamily="18" charset="2"/>
              <a:buChar char=""/>
              <a:tabLst>
                <a:tab pos="226695" algn="l"/>
                <a:tab pos="457200" algn="l"/>
              </a:tabLst>
            </a:pPr>
            <a:r>
              <a:rPr lang="en-GB" sz="1700" spc="-10" dirty="0">
                <a:solidFill>
                  <a:schemeClr val="tx1"/>
                </a:solidFill>
                <a:latin typeface="Tahoma"/>
                <a:cs typeface="Tahoma"/>
              </a:rPr>
              <a:t>Whether the Form of Offer &amp; Acceptance is completed in full and signed.</a:t>
            </a:r>
            <a:endParaRPr lang="en-ZA" sz="1700" spc="-10" dirty="0">
              <a:solidFill>
                <a:schemeClr val="tx1"/>
              </a:solidFill>
              <a:latin typeface="Tahoma"/>
              <a:cs typeface="Tahoma"/>
            </a:endParaRP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the Bid materially complies with the scope and/or specification given</a:t>
            </a:r>
          </a:p>
          <a:p>
            <a:pPr marL="12700" marR="361315" indent="-189865" algn="l">
              <a:lnSpc>
                <a:spcPct val="100000"/>
              </a:lnSpc>
              <a:spcBef>
                <a:spcPts val="420"/>
              </a:spcBef>
            </a:pPr>
            <a:endParaRPr lang="en-ZA" sz="1700" b="1" spc="-10" dirty="0">
              <a:solidFill>
                <a:schemeClr val="tx1"/>
              </a:solidFill>
              <a:latin typeface="Tahoma"/>
              <a:cs typeface="Tahoma"/>
            </a:endParaRPr>
          </a:p>
          <a:p>
            <a:pPr marL="12700" marR="361315" indent="-189865" algn="l">
              <a:lnSpc>
                <a:spcPct val="100000"/>
              </a:lnSpc>
              <a:spcBef>
                <a:spcPts val="420"/>
              </a:spcBef>
            </a:pPr>
            <a:r>
              <a:rPr lang="en-ZA" sz="1700" b="1" spc="-10" dirty="0">
                <a:solidFill>
                  <a:schemeClr val="tx1"/>
                </a:solidFill>
                <a:latin typeface="Tahoma"/>
                <a:cs typeface="Tahoma"/>
              </a:rPr>
              <a:t>Stage 1B </a:t>
            </a:r>
            <a:r>
              <a:rPr lang="en-ZA" sz="1700" b="1" spc="-5" dirty="0">
                <a:solidFill>
                  <a:schemeClr val="tx1"/>
                </a:solidFill>
                <a:latin typeface="Tahoma"/>
                <a:cs typeface="Tahoma"/>
              </a:rPr>
              <a:t>Eligibility</a:t>
            </a:r>
            <a:r>
              <a:rPr lang="en-ZA" sz="1700" b="1" spc="5" dirty="0">
                <a:solidFill>
                  <a:schemeClr val="tx1"/>
                </a:solidFill>
                <a:latin typeface="Tahoma"/>
                <a:cs typeface="Tahoma"/>
              </a:rPr>
              <a:t> </a:t>
            </a:r>
            <a:r>
              <a:rPr lang="en-ZA" sz="1700" b="1" spc="-5" dirty="0">
                <a:solidFill>
                  <a:schemeClr val="tx1"/>
                </a:solidFill>
                <a:latin typeface="Tahoma"/>
                <a:cs typeface="Tahoma"/>
              </a:rPr>
              <a:t>with regards</a:t>
            </a:r>
            <a:r>
              <a:rPr lang="en-ZA" sz="1700" b="1" dirty="0">
                <a:solidFill>
                  <a:schemeClr val="tx1"/>
                </a:solidFill>
                <a:latin typeface="Tahoma"/>
                <a:cs typeface="Tahoma"/>
              </a:rPr>
              <a:t> to </a:t>
            </a:r>
            <a:r>
              <a:rPr lang="en-ZA" sz="1700" b="1" spc="-5" dirty="0">
                <a:solidFill>
                  <a:schemeClr val="tx1"/>
                </a:solidFill>
                <a:latin typeface="Tahoma"/>
                <a:cs typeface="Tahoma"/>
              </a:rPr>
              <a:t>attendance</a:t>
            </a:r>
            <a:r>
              <a:rPr lang="en-ZA" sz="1700" b="1" spc="15" dirty="0">
                <a:solidFill>
                  <a:schemeClr val="tx1"/>
                </a:solidFill>
                <a:latin typeface="Tahoma"/>
                <a:cs typeface="Tahoma"/>
              </a:rPr>
              <a:t> </a:t>
            </a:r>
            <a:r>
              <a:rPr lang="en-ZA" sz="1700" b="1" dirty="0">
                <a:solidFill>
                  <a:schemeClr val="tx1"/>
                </a:solidFill>
                <a:latin typeface="Tahoma"/>
                <a:cs typeface="Tahoma"/>
              </a:rPr>
              <a:t>at</a:t>
            </a:r>
            <a:r>
              <a:rPr lang="en-ZA" sz="1700" b="1" spc="-15" dirty="0">
                <a:solidFill>
                  <a:schemeClr val="tx1"/>
                </a:solidFill>
                <a:latin typeface="Tahoma"/>
                <a:cs typeface="Tahoma"/>
              </a:rPr>
              <a:t> </a:t>
            </a:r>
            <a:r>
              <a:rPr lang="en-ZA" sz="1700" b="1" dirty="0">
                <a:solidFill>
                  <a:schemeClr val="tx1"/>
                </a:solidFill>
                <a:latin typeface="Tahoma"/>
                <a:cs typeface="Tahoma"/>
              </a:rPr>
              <a:t>the </a:t>
            </a:r>
            <a:r>
              <a:rPr lang="en-ZA" sz="1700" b="1" spc="-5" dirty="0">
                <a:solidFill>
                  <a:schemeClr val="tx1"/>
                </a:solidFill>
                <a:latin typeface="Tahoma"/>
                <a:cs typeface="Tahoma"/>
              </a:rPr>
              <a:t>clarification</a:t>
            </a:r>
            <a:r>
              <a:rPr lang="en-ZA" sz="1700" b="1" spc="-55" dirty="0">
                <a:solidFill>
                  <a:schemeClr val="tx1"/>
                </a:solidFill>
                <a:latin typeface="Tahoma"/>
                <a:cs typeface="Tahoma"/>
              </a:rPr>
              <a:t> </a:t>
            </a:r>
            <a:r>
              <a:rPr lang="en-ZA" sz="1700" b="1" spc="-5" dirty="0">
                <a:solidFill>
                  <a:schemeClr val="tx1"/>
                </a:solidFill>
                <a:latin typeface="Tahoma"/>
                <a:cs typeface="Tahoma"/>
              </a:rPr>
              <a:t>meeting:</a:t>
            </a:r>
            <a:endParaRPr lang="en-ZA" sz="1700" dirty="0">
              <a:solidFill>
                <a:schemeClr val="tx1"/>
              </a:solidFill>
              <a:latin typeface="Tahoma"/>
              <a:cs typeface="Tahoma"/>
            </a:endParaRPr>
          </a:p>
          <a:p>
            <a:pPr marL="285750" marR="361315" indent="-285750" algn="l">
              <a:lnSpc>
                <a:spcPct val="100000"/>
              </a:lnSpc>
              <a:spcBef>
                <a:spcPts val="325"/>
              </a:spcBef>
              <a:buFont typeface="Courier New" panose="02070309020205020404" pitchFamily="49" charset="0"/>
              <a:buChar char="o"/>
            </a:pPr>
            <a:r>
              <a:rPr lang="en-ZA" sz="1700" spc="-5" dirty="0">
                <a:solidFill>
                  <a:schemeClr val="tx1"/>
                </a:solidFill>
                <a:latin typeface="Tahoma"/>
                <a:cs typeface="Tahoma"/>
              </a:rPr>
              <a:t>Ensure your</a:t>
            </a:r>
            <a:r>
              <a:rPr lang="en-ZA" sz="1700" spc="15" dirty="0">
                <a:solidFill>
                  <a:schemeClr val="tx1"/>
                </a:solidFill>
                <a:latin typeface="Tahoma"/>
                <a:cs typeface="Tahoma"/>
              </a:rPr>
              <a:t> </a:t>
            </a:r>
            <a:r>
              <a:rPr lang="en-ZA" sz="1700" spc="-5" dirty="0">
                <a:solidFill>
                  <a:schemeClr val="tx1"/>
                </a:solidFill>
                <a:latin typeface="Tahoma"/>
                <a:cs typeface="Tahoma"/>
              </a:rPr>
              <a:t>Clarification</a:t>
            </a:r>
            <a:r>
              <a:rPr lang="en-ZA" sz="1700" spc="25" dirty="0">
                <a:solidFill>
                  <a:schemeClr val="tx1"/>
                </a:solidFill>
                <a:latin typeface="Tahoma"/>
                <a:cs typeface="Tahoma"/>
              </a:rPr>
              <a:t> </a:t>
            </a:r>
            <a:r>
              <a:rPr lang="en-ZA" sz="1700" spc="-5" dirty="0">
                <a:solidFill>
                  <a:schemeClr val="tx1"/>
                </a:solidFill>
                <a:latin typeface="Tahoma"/>
                <a:cs typeface="Tahoma"/>
              </a:rPr>
              <a:t>Meeting</a:t>
            </a:r>
            <a:r>
              <a:rPr lang="en-ZA" sz="1700" dirty="0">
                <a:solidFill>
                  <a:schemeClr val="tx1"/>
                </a:solidFill>
                <a:latin typeface="Tahoma"/>
                <a:cs typeface="Tahoma"/>
              </a:rPr>
              <a:t> </a:t>
            </a:r>
            <a:r>
              <a:rPr lang="en-ZA" sz="1700" spc="-10" dirty="0">
                <a:solidFill>
                  <a:schemeClr val="tx1"/>
                </a:solidFill>
                <a:latin typeface="Tahoma"/>
                <a:cs typeface="Tahoma"/>
              </a:rPr>
              <a:t>Returnable</a:t>
            </a:r>
            <a:r>
              <a:rPr lang="en-ZA" sz="1700" spc="10" dirty="0">
                <a:solidFill>
                  <a:schemeClr val="tx1"/>
                </a:solidFill>
                <a:latin typeface="Tahoma"/>
                <a:cs typeface="Tahoma"/>
              </a:rPr>
              <a:t> </a:t>
            </a:r>
            <a:r>
              <a:rPr lang="en-ZA" sz="1700" dirty="0">
                <a:solidFill>
                  <a:schemeClr val="tx1"/>
                </a:solidFill>
                <a:latin typeface="Tahoma"/>
                <a:cs typeface="Tahoma"/>
              </a:rPr>
              <a:t>is</a:t>
            </a:r>
            <a:r>
              <a:rPr lang="en-ZA" sz="1700" spc="15" dirty="0">
                <a:solidFill>
                  <a:schemeClr val="tx1"/>
                </a:solidFill>
                <a:latin typeface="Tahoma"/>
                <a:cs typeface="Tahoma"/>
              </a:rPr>
              <a:t> </a:t>
            </a:r>
            <a:r>
              <a:rPr lang="en-ZA" sz="1700" spc="-5" dirty="0">
                <a:solidFill>
                  <a:schemeClr val="tx1"/>
                </a:solidFill>
                <a:latin typeface="Tahoma"/>
                <a:cs typeface="Tahoma"/>
              </a:rPr>
              <a:t>signed</a:t>
            </a:r>
            <a:r>
              <a:rPr lang="en-ZA" sz="1700" spc="5" dirty="0">
                <a:solidFill>
                  <a:schemeClr val="tx1"/>
                </a:solidFill>
                <a:latin typeface="Tahoma"/>
                <a:cs typeface="Tahoma"/>
              </a:rPr>
              <a:t> </a:t>
            </a:r>
            <a:r>
              <a:rPr lang="en-ZA" sz="1700" spc="-10" dirty="0">
                <a:solidFill>
                  <a:schemeClr val="tx1"/>
                </a:solidFill>
                <a:latin typeface="Tahoma"/>
                <a:cs typeface="Tahoma"/>
              </a:rPr>
              <a:t>today</a:t>
            </a:r>
            <a:r>
              <a:rPr lang="en-ZA" sz="1700" spc="30" dirty="0">
                <a:solidFill>
                  <a:schemeClr val="tx1"/>
                </a:solidFill>
                <a:latin typeface="Tahoma"/>
                <a:cs typeface="Tahoma"/>
              </a:rPr>
              <a:t> </a:t>
            </a:r>
            <a:r>
              <a:rPr lang="en-ZA" sz="1700" dirty="0">
                <a:solidFill>
                  <a:schemeClr val="tx1"/>
                </a:solidFill>
                <a:latin typeface="Tahoma"/>
                <a:cs typeface="Tahoma"/>
              </a:rPr>
              <a:t>and</a:t>
            </a:r>
            <a:r>
              <a:rPr lang="en-ZA" sz="1700" spc="15" dirty="0">
                <a:solidFill>
                  <a:schemeClr val="tx1"/>
                </a:solidFill>
                <a:latin typeface="Tahoma"/>
                <a:cs typeface="Tahoma"/>
              </a:rPr>
              <a:t> </a:t>
            </a:r>
            <a:r>
              <a:rPr lang="en-ZA" sz="1700" spc="-10" dirty="0">
                <a:solidFill>
                  <a:schemeClr val="tx1"/>
                </a:solidFill>
                <a:latin typeface="Tahoma"/>
                <a:cs typeface="Tahoma"/>
              </a:rPr>
              <a:t>returned </a:t>
            </a:r>
            <a:r>
              <a:rPr lang="en-ZA" sz="1700" spc="-550" dirty="0">
                <a:solidFill>
                  <a:schemeClr val="tx1"/>
                </a:solidFill>
                <a:latin typeface="Tahoma"/>
                <a:cs typeface="Tahoma"/>
              </a:rPr>
              <a:t> </a:t>
            </a:r>
            <a:r>
              <a:rPr lang="en-ZA" sz="1700" spc="-5" dirty="0">
                <a:solidFill>
                  <a:schemeClr val="tx1"/>
                </a:solidFill>
                <a:latin typeface="Tahoma"/>
                <a:cs typeface="Tahoma"/>
              </a:rPr>
              <a:t>with</a:t>
            </a:r>
            <a:r>
              <a:rPr lang="en-ZA" sz="1700" spc="-10" dirty="0">
                <a:solidFill>
                  <a:schemeClr val="tx1"/>
                </a:solidFill>
                <a:latin typeface="Tahoma"/>
                <a:cs typeface="Tahoma"/>
              </a:rPr>
              <a:t> </a:t>
            </a:r>
            <a:r>
              <a:rPr lang="en-ZA" sz="1700" spc="-5" dirty="0">
                <a:solidFill>
                  <a:schemeClr val="tx1"/>
                </a:solidFill>
                <a:latin typeface="Tahoma"/>
                <a:cs typeface="Tahoma"/>
              </a:rPr>
              <a:t>your</a:t>
            </a:r>
            <a:r>
              <a:rPr lang="en-ZA" sz="1700" dirty="0">
                <a:solidFill>
                  <a:schemeClr val="tx1"/>
                </a:solidFill>
                <a:latin typeface="Tahoma"/>
                <a:cs typeface="Tahoma"/>
              </a:rPr>
              <a:t> </a:t>
            </a:r>
            <a:r>
              <a:rPr lang="en-ZA" sz="1700" spc="-40" dirty="0">
                <a:solidFill>
                  <a:schemeClr val="tx1"/>
                </a:solidFill>
                <a:latin typeface="Tahoma"/>
                <a:cs typeface="Tahoma"/>
              </a:rPr>
              <a:t>tender.</a:t>
            </a:r>
          </a:p>
          <a:p>
            <a:pPr marL="12700" marR="361315" indent="-189865" algn="l">
              <a:lnSpc>
                <a:spcPct val="100000"/>
              </a:lnSpc>
              <a:spcBef>
                <a:spcPts val="325"/>
              </a:spcBef>
            </a:pPr>
            <a:endParaRPr lang="en-ZA" sz="1700"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US" sz="1700" dirty="0">
              <a:solidFill>
                <a:schemeClr val="tx1"/>
              </a:solidFill>
            </a:endParaRPr>
          </a:p>
        </p:txBody>
      </p:sp>
    </p:spTree>
    <p:extLst>
      <p:ext uri="{BB962C8B-B14F-4D97-AF65-F5344CB8AC3E}">
        <p14:creationId xmlns:p14="http://schemas.microsoft.com/office/powerpoint/2010/main" val="2167360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E7BC8-9454-F57A-5726-54083CF30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E7531-C3CC-477C-1B93-562DED7D4377}"/>
              </a:ext>
            </a:extLst>
          </p:cNvPr>
          <p:cNvSpPr>
            <a:spLocks noGrp="1"/>
          </p:cNvSpPr>
          <p:nvPr>
            <p:ph type="title"/>
          </p:nvPr>
        </p:nvSpPr>
        <p:spPr>
          <a:xfrm>
            <a:off x="407489" y="209203"/>
            <a:ext cx="10822684" cy="523220"/>
          </a:xfrm>
        </p:spPr>
        <p:txBody>
          <a:bodyPr/>
          <a:lstStyle/>
          <a:p>
            <a:r>
              <a:rPr lang="en-ZA"/>
              <a:t>TENDERING PROCEDURES (Eligibility Criteria)</a:t>
            </a:r>
            <a:endParaRPr lang="en-US"/>
          </a:p>
        </p:txBody>
      </p:sp>
      <p:sp>
        <p:nvSpPr>
          <p:cNvPr id="3" name="Subtitle 2">
            <a:extLst>
              <a:ext uri="{FF2B5EF4-FFF2-40B4-BE49-F238E27FC236}">
                <a16:creationId xmlns:a16="http://schemas.microsoft.com/office/drawing/2014/main" id="{C8077049-9813-3DDA-9D6D-424906B44F4A}"/>
              </a:ext>
            </a:extLst>
          </p:cNvPr>
          <p:cNvSpPr>
            <a:spLocks noGrp="1"/>
          </p:cNvSpPr>
          <p:nvPr>
            <p:ph type="subTitle" idx="1"/>
          </p:nvPr>
        </p:nvSpPr>
        <p:spPr>
          <a:xfrm>
            <a:off x="641435" y="829901"/>
            <a:ext cx="10822684" cy="6028099"/>
          </a:xfrm>
        </p:spPr>
        <p:txBody>
          <a:bodyPr lIns="91440" tIns="45720" rIns="91440" bIns="45720" anchor="t"/>
          <a:lstStyle/>
          <a:p>
            <a:pPr marL="12700" marR="299085" indent="-189865" algn="l">
              <a:lnSpc>
                <a:spcPct val="114999"/>
              </a:lnSpc>
              <a:spcBef>
                <a:spcPts val="805"/>
              </a:spcBef>
            </a:pPr>
            <a:r>
              <a:rPr lang="en-ZA" sz="1700" b="1" spc="-5" dirty="0">
                <a:solidFill>
                  <a:schemeClr val="tx1"/>
                </a:solidFill>
                <a:latin typeface="Tahoma"/>
                <a:cs typeface="Tahoma"/>
              </a:rPr>
              <a:t>Stage</a:t>
            </a:r>
            <a:r>
              <a:rPr lang="en-ZA" sz="1700" b="1" spc="10" dirty="0">
                <a:solidFill>
                  <a:schemeClr val="tx1"/>
                </a:solidFill>
                <a:latin typeface="Tahoma"/>
                <a:cs typeface="Tahoma"/>
              </a:rPr>
              <a:t> </a:t>
            </a:r>
            <a:r>
              <a:rPr lang="en-ZA" sz="1700" b="1" spc="-5" dirty="0">
                <a:solidFill>
                  <a:schemeClr val="tx1"/>
                </a:solidFill>
                <a:latin typeface="Tahoma"/>
                <a:cs typeface="Tahoma"/>
              </a:rPr>
              <a:t>1B</a:t>
            </a:r>
            <a:r>
              <a:rPr lang="en-ZA" sz="1700" b="1" spc="10" dirty="0">
                <a:solidFill>
                  <a:schemeClr val="tx1"/>
                </a:solidFill>
                <a:latin typeface="Tahoma"/>
                <a:cs typeface="Tahoma"/>
              </a:rPr>
              <a:t> </a:t>
            </a:r>
            <a:r>
              <a:rPr lang="en-ZA" sz="1700" b="1" dirty="0">
                <a:solidFill>
                  <a:schemeClr val="tx1"/>
                </a:solidFill>
                <a:latin typeface="Tahoma"/>
                <a:cs typeface="Tahoma"/>
              </a:rPr>
              <a:t>–</a:t>
            </a:r>
            <a:r>
              <a:rPr lang="en-ZA" sz="1700" b="1" spc="5" dirty="0">
                <a:solidFill>
                  <a:schemeClr val="tx1"/>
                </a:solidFill>
                <a:latin typeface="Tahoma"/>
                <a:cs typeface="Tahoma"/>
              </a:rPr>
              <a:t> </a:t>
            </a:r>
            <a:r>
              <a:rPr lang="en-ZA" sz="1700" spc="-5" dirty="0">
                <a:solidFill>
                  <a:schemeClr val="tx1"/>
                </a:solidFill>
                <a:latin typeface="Tahoma"/>
                <a:cs typeface="Tahoma"/>
              </a:rPr>
              <a:t>CIDB Registration </a:t>
            </a:r>
            <a:r>
              <a:rPr lang="en-US" sz="1700" b="1" spc="-5" dirty="0">
                <a:solidFill>
                  <a:schemeClr val="tx1"/>
                </a:solidFill>
                <a:latin typeface="Tahoma"/>
                <a:cs typeface="Tahoma"/>
              </a:rPr>
              <a:t>3ME or higher </a:t>
            </a:r>
            <a:r>
              <a:rPr lang="en-US" sz="1700" spc="-5" dirty="0">
                <a:solidFill>
                  <a:schemeClr val="tx1"/>
                </a:solidFill>
                <a:latin typeface="Tahoma"/>
                <a:cs typeface="Tahoma"/>
              </a:rPr>
              <a:t>class of construction work</a:t>
            </a:r>
          </a:p>
          <a:p>
            <a:pPr marL="12700" marR="299085" indent="-189865" algn="l">
              <a:lnSpc>
                <a:spcPct val="114999"/>
              </a:lnSpc>
              <a:spcBef>
                <a:spcPts val="805"/>
              </a:spcBef>
            </a:pPr>
            <a:r>
              <a:rPr lang="en-US" sz="1700" b="1" spc="-5" dirty="0">
                <a:solidFill>
                  <a:schemeClr val="tx1"/>
                </a:solidFill>
                <a:latin typeface="Tahoma"/>
                <a:cs typeface="Tahoma"/>
              </a:rPr>
              <a:t>			Account to be “Active”	</a:t>
            </a:r>
          </a:p>
          <a:p>
            <a:pPr marL="12700" marR="299085" indent="-189865" algn="l">
              <a:lnSpc>
                <a:spcPct val="114999"/>
              </a:lnSpc>
              <a:spcBef>
                <a:spcPts val="805"/>
              </a:spcBef>
            </a:pPr>
            <a:endParaRPr lang="en-US" sz="1700" b="1" spc="-5" dirty="0">
              <a:solidFill>
                <a:schemeClr val="tx1"/>
              </a:solidFill>
              <a:latin typeface="Tahoma"/>
              <a:cs typeface="Tahoma"/>
            </a:endParaRPr>
          </a:p>
          <a:p>
            <a:pPr marL="12700" marR="299085" lvl="0" indent="-189865" algn="l" defTabSz="779173" rtl="0" eaLnBrk="1" fontAlgn="auto" latinLnBrk="0" hangingPunct="1">
              <a:lnSpc>
                <a:spcPct val="114999"/>
              </a:lnSpc>
              <a:spcBef>
                <a:spcPts val="805"/>
              </a:spcBef>
              <a:spcAft>
                <a:spcPts val="341"/>
              </a:spcAft>
              <a:buClrTx/>
              <a:buSzTx/>
              <a:buFont typeface="Arial" pitchFamily="34" charset="0"/>
              <a:buNone/>
              <a:tabLst/>
              <a:defRPr/>
            </a:pPr>
            <a:r>
              <a:rPr kumimoji="0" lang="en-ZA" sz="1700" b="1" i="0" u="none" strike="noStrike" kern="1200" cap="none" spc="-5" normalizeH="0" baseline="0" noProof="0" dirty="0">
                <a:ln>
                  <a:noFill/>
                </a:ln>
                <a:solidFill>
                  <a:srgbClr val="000000"/>
                </a:solidFill>
                <a:effectLst/>
                <a:uLnTx/>
                <a:uFillTx/>
                <a:latin typeface="Tahoma"/>
                <a:cs typeface="Tahoma"/>
              </a:rPr>
              <a:t>Stage</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5" normalizeH="0" baseline="0" noProof="0" dirty="0">
                <a:ln>
                  <a:noFill/>
                </a:ln>
                <a:solidFill>
                  <a:srgbClr val="000000"/>
                </a:solidFill>
                <a:effectLst/>
                <a:uLnTx/>
                <a:uFillTx/>
                <a:latin typeface="Tahoma"/>
                <a:cs typeface="Tahoma"/>
              </a:rPr>
              <a:t>1B</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0" normalizeH="0" baseline="0" noProof="0" dirty="0">
                <a:ln>
                  <a:noFill/>
                </a:ln>
                <a:solidFill>
                  <a:srgbClr val="000000"/>
                </a:solidFill>
                <a:effectLst/>
                <a:uLnTx/>
                <a:uFillTx/>
                <a:latin typeface="Tahoma"/>
                <a:cs typeface="Tahoma"/>
              </a:rPr>
              <a:t>–</a:t>
            </a:r>
            <a:r>
              <a:rPr kumimoji="0" lang="en-ZA" sz="1700" b="1" i="0" u="none" strike="noStrike" kern="1200" cap="none" spc="5" normalizeH="0" baseline="0" noProof="0" dirty="0">
                <a:ln>
                  <a:noFill/>
                </a:ln>
                <a:solidFill>
                  <a:srgbClr val="000000"/>
                </a:solidFill>
                <a:effectLst/>
                <a:uLnTx/>
                <a:uFillTx/>
                <a:latin typeface="Tahoma"/>
                <a:cs typeface="Tahoma"/>
              </a:rPr>
              <a:t> </a:t>
            </a:r>
            <a:r>
              <a:rPr kumimoji="0" lang="en-US" sz="1700" b="1" i="0" u="none" strike="noStrike" kern="1200" cap="none" spc="-5" normalizeH="0" baseline="0" noProof="0" dirty="0">
                <a:ln>
                  <a:noFill/>
                </a:ln>
                <a:solidFill>
                  <a:srgbClr val="000000"/>
                </a:solidFill>
                <a:effectLst/>
                <a:uLnTx/>
                <a:uFillTx/>
                <a:latin typeface="Tahoma"/>
                <a:cs typeface="Tahoma"/>
              </a:rPr>
              <a:t>Technical Pre-Qualification criteria:</a:t>
            </a:r>
          </a:p>
          <a:p>
            <a:pPr marL="12700" marR="299085" lvl="0" indent="-189865" algn="just" defTabSz="779173" rtl="0" eaLnBrk="1" fontAlgn="auto" latinLnBrk="0" hangingPunct="1">
              <a:lnSpc>
                <a:spcPct val="114999"/>
              </a:lnSpc>
              <a:spcBef>
                <a:spcPts val="805"/>
              </a:spcBef>
              <a:spcAft>
                <a:spcPts val="341"/>
              </a:spcAft>
              <a:buClrTx/>
              <a:buSzTx/>
              <a:buFont typeface="Arial" pitchFamily="34" charset="0"/>
              <a:buNone/>
              <a:tabLst/>
              <a:defRPr/>
            </a:pPr>
            <a:r>
              <a:rPr lang="en-US" sz="18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Tenderer to submit certificates of the key personnel as per the role descriptions in the organizational chart for Construction work</a:t>
            </a: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t>
            </a:r>
          </a:p>
          <a:p>
            <a:pPr marL="285750" marR="299085" lvl="0" indent="-285750" algn="just" defTabSz="779173" rtl="0" eaLnBrk="1" fontAlgn="auto" latinLnBrk="0" hangingPunct="1">
              <a:lnSpc>
                <a:spcPct val="114999"/>
              </a:lnSpc>
              <a:spcBef>
                <a:spcPts val="805"/>
              </a:spcBef>
              <a:spcAft>
                <a:spcPts val="341"/>
              </a:spcAft>
              <a:buClrTx/>
              <a:buSzTx/>
              <a:buFont typeface="Courier New" panose="02070309020205020404" pitchFamily="49" charset="0"/>
              <a:buChar char="o"/>
              <a:tabLst/>
              <a:defRPr/>
            </a:pP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Valid trade certificate and proof of registration with the Plumbing Industry registration board (PIRB The Tenderer must submit a valid trade test certificate and proof of registration with the Plumbing Industry registration board (PIRB). The plumber must be </a:t>
            </a:r>
            <a:r>
              <a:rPr lang="en-US" sz="1800" dirty="0" err="1">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authorised</a:t>
            </a: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 to issue Certificates of Compliance (COC).</a:t>
            </a:r>
          </a:p>
          <a:p>
            <a:pPr marL="285750" marR="299085" lvl="0" indent="-285750" algn="just" defTabSz="779173" rtl="0" eaLnBrk="1" fontAlgn="auto" latinLnBrk="0" hangingPunct="1">
              <a:lnSpc>
                <a:spcPct val="114999"/>
              </a:lnSpc>
              <a:spcBef>
                <a:spcPts val="805"/>
              </a:spcBef>
              <a:spcAft>
                <a:spcPts val="341"/>
              </a:spcAft>
              <a:buClrTx/>
              <a:buSzTx/>
              <a:buFont typeface="Courier New" panose="02070309020205020404" pitchFamily="49" charset="0"/>
              <a:buChar char="o"/>
              <a:tabLst/>
              <a:defRPr/>
            </a:pP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Tenderer to submit a valid proof of registration with South African Council for the Project and Construction Management Professions (SACPCMP) for the Safety officer to be appointed to the project.</a:t>
            </a:r>
          </a:p>
          <a:p>
            <a:pPr marL="285750" marR="299085" lvl="0" indent="-285750" algn="just" defTabSz="779173" rtl="0" eaLnBrk="1" fontAlgn="auto" latinLnBrk="0" hangingPunct="1">
              <a:lnSpc>
                <a:spcPct val="114999"/>
              </a:lnSpc>
              <a:spcBef>
                <a:spcPts val="805"/>
              </a:spcBef>
              <a:spcAft>
                <a:spcPts val="341"/>
              </a:spcAft>
              <a:buClrTx/>
              <a:buSzTx/>
              <a:buFont typeface="Courier New" panose="02070309020205020404" pitchFamily="49" charset="0"/>
              <a:buChar char="o"/>
              <a:tabLst/>
              <a:defRPr/>
            </a:pP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Tenderer to submit proof of welding trade test certificate for the personal that will be conducting welding activities on this project</a:t>
            </a:r>
          </a:p>
          <a:p>
            <a:pPr marL="12700" marR="299085" indent="-189865" algn="l">
              <a:lnSpc>
                <a:spcPct val="114999"/>
              </a:lnSpc>
              <a:spcBef>
                <a:spcPts val="805"/>
              </a:spcBef>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US" sz="1700" dirty="0">
              <a:solidFill>
                <a:schemeClr val="tx1"/>
              </a:solidFill>
            </a:endParaRPr>
          </a:p>
        </p:txBody>
      </p:sp>
    </p:spTree>
    <p:extLst>
      <p:ext uri="{BB962C8B-B14F-4D97-AF65-F5344CB8AC3E}">
        <p14:creationId xmlns:p14="http://schemas.microsoft.com/office/powerpoint/2010/main" val="2917061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1B5F-AA99-CCE9-C4A8-8B86626752C0}"/>
              </a:ext>
            </a:extLst>
          </p:cNvPr>
          <p:cNvSpPr>
            <a:spLocks noGrp="1"/>
          </p:cNvSpPr>
          <p:nvPr>
            <p:ph type="title"/>
          </p:nvPr>
        </p:nvSpPr>
        <p:spPr>
          <a:xfrm>
            <a:off x="13368" y="217237"/>
            <a:ext cx="10822684" cy="523220"/>
          </a:xfrm>
        </p:spPr>
        <p:txBody>
          <a:bodyPr/>
          <a:lstStyle/>
          <a:p>
            <a:r>
              <a:rPr lang="en-ZA"/>
              <a:t>TENDERING PROCEDURES (Eligibility Criteria Continued)</a:t>
            </a:r>
            <a:endParaRPr lang="en-US"/>
          </a:p>
        </p:txBody>
      </p:sp>
      <p:sp>
        <p:nvSpPr>
          <p:cNvPr id="3" name="Subtitle 2">
            <a:extLst>
              <a:ext uri="{FF2B5EF4-FFF2-40B4-BE49-F238E27FC236}">
                <a16:creationId xmlns:a16="http://schemas.microsoft.com/office/drawing/2014/main" id="{94BA0016-6063-70AD-9FC1-E85466E6FC6C}"/>
              </a:ext>
            </a:extLst>
          </p:cNvPr>
          <p:cNvSpPr>
            <a:spLocks noGrp="1"/>
          </p:cNvSpPr>
          <p:nvPr>
            <p:ph type="subTitle" idx="1"/>
          </p:nvPr>
        </p:nvSpPr>
        <p:spPr>
          <a:xfrm>
            <a:off x="130338" y="905347"/>
            <a:ext cx="11965683" cy="5735416"/>
          </a:xfrm>
        </p:spPr>
        <p:txBody>
          <a:bodyPr lIns="91440" tIns="45720" rIns="91440" bIns="45720" anchor="t"/>
          <a:lstStyle/>
          <a:p>
            <a:pPr marL="6985" marR="361315" indent="-189865" algn="l"/>
            <a:r>
              <a:rPr lang="en-ZA" sz="1600" b="0" i="0" u="none" strike="noStrike" dirty="0">
                <a:solidFill>
                  <a:schemeClr val="tx1"/>
                </a:solidFill>
                <a:effectLst/>
                <a:latin typeface="Tahoma"/>
                <a:cs typeface="Tahoma"/>
              </a:rPr>
              <a:t>The tenderer is required to submit all documents as stated in </a:t>
            </a:r>
            <a:r>
              <a:rPr lang="en-ZA" sz="1600" b="1" i="0" u="none" strike="noStrike" dirty="0">
                <a:solidFill>
                  <a:schemeClr val="tx1"/>
                </a:solidFill>
                <a:effectLst/>
                <a:latin typeface="Tahoma"/>
                <a:cs typeface="Tahoma"/>
              </a:rPr>
              <a:t>C.2.23 of the tender data </a:t>
            </a:r>
            <a:r>
              <a:rPr lang="en-ZA" sz="1600" b="0" i="0" u="none" strike="noStrike" dirty="0">
                <a:solidFill>
                  <a:schemeClr val="tx1"/>
                </a:solidFill>
                <a:effectLst/>
                <a:latin typeface="Tahoma"/>
                <a:cs typeface="Tahoma"/>
              </a:rPr>
              <a:t>and the </a:t>
            </a:r>
          </a:p>
          <a:p>
            <a:pPr marL="6985" marR="361315" indent="-189865" algn="l"/>
            <a:r>
              <a:rPr lang="en-ZA" sz="1600" b="0" i="0" u="none" strike="noStrike" dirty="0">
                <a:solidFill>
                  <a:schemeClr val="tx1"/>
                </a:solidFill>
                <a:effectLst/>
                <a:latin typeface="Tahoma"/>
                <a:cs typeface="Tahoma"/>
              </a:rPr>
              <a:t>tender offer will only be accepted if the tenderer complies with </a:t>
            </a:r>
            <a:r>
              <a:rPr lang="en-ZA" sz="1600" b="1" i="0" u="none" strike="noStrike" dirty="0">
                <a:solidFill>
                  <a:schemeClr val="tx1"/>
                </a:solidFill>
                <a:effectLst/>
                <a:latin typeface="Tahoma"/>
                <a:cs typeface="Tahoma"/>
              </a:rPr>
              <a:t>C3.13 of the tender data </a:t>
            </a:r>
            <a:r>
              <a:rPr lang="en-ZA" sz="1600" b="0" i="0" u="none" strike="noStrike" dirty="0">
                <a:solidFill>
                  <a:schemeClr val="tx1"/>
                </a:solidFill>
                <a:effectLst/>
                <a:latin typeface="Tahoma"/>
                <a:cs typeface="Tahoma"/>
              </a:rPr>
              <a:t>such as:</a:t>
            </a:r>
          </a:p>
          <a:p>
            <a:pPr marL="285750" marR="361315" indent="-285750" algn="l">
              <a:lnSpc>
                <a:spcPct val="200000"/>
              </a:lnSpc>
              <a:buChar char="•"/>
            </a:pPr>
            <a:r>
              <a:rPr lang="en-ZA" sz="1600" b="0" i="0" u="none" strike="noStrike" dirty="0">
                <a:solidFill>
                  <a:schemeClr val="tx1"/>
                </a:solidFill>
                <a:effectLst/>
                <a:latin typeface="Tahoma"/>
                <a:cs typeface="Tahoma"/>
              </a:rPr>
              <a:t> A valid Tax Clearance Certificate issued by the South African Revenue Services. </a:t>
            </a:r>
            <a:r>
              <a:rPr lang="en-ZA" sz="1600" b="1" i="0" u="none" strike="noStrike" dirty="0">
                <a:solidFill>
                  <a:schemeClr val="tx1"/>
                </a:solidFill>
                <a:effectLst/>
                <a:latin typeface="Tahoma"/>
                <a:cs typeface="Tahoma"/>
              </a:rPr>
              <a:t>Tenderers also to provide Transnet with a TCS PIN to verify Tenderers compliance status.</a:t>
            </a:r>
          </a:p>
          <a:p>
            <a:pPr marL="285750" marR="361315" indent="-285750" algn="l">
              <a:lnSpc>
                <a:spcPct val="200000"/>
              </a:lnSpc>
              <a:buChar char="•"/>
            </a:pPr>
            <a:r>
              <a:rPr lang="en-ZA" sz="1600" b="0" i="0" u="none" strike="noStrike" dirty="0">
                <a:solidFill>
                  <a:schemeClr val="tx1"/>
                </a:solidFill>
                <a:effectLst/>
                <a:latin typeface="Tahoma"/>
                <a:cs typeface="Tahoma"/>
              </a:rPr>
              <a:t> </a:t>
            </a:r>
            <a:r>
              <a:rPr lang="en-US" sz="1600" b="0" i="0" u="none" strike="noStrike" dirty="0">
                <a:solidFill>
                  <a:schemeClr val="tx1"/>
                </a:solidFill>
                <a:effectLst/>
                <a:latin typeface="Tahoma"/>
                <a:cs typeface="Tahoma"/>
              </a:rPr>
              <a:t>A valid B-BBEE Certificate from a Verification Agency accredited by the South African Accreditation System [SANAS], CIPC B-BBEE Certificate or a Sworn Affidavit confirming annual turnover and level of black ownership in case of all EMEs and QSEs with 51% black ownership or more together with the tender</a:t>
            </a:r>
            <a:r>
              <a:rPr lang="en-ZA" sz="1600" b="0" i="0" u="none" strike="noStrike" dirty="0">
                <a:solidFill>
                  <a:schemeClr val="tx1"/>
                </a:solidFill>
                <a:effectLst/>
                <a:latin typeface="Tahoma"/>
                <a:cs typeface="Tahoma"/>
              </a:rPr>
              <a:t>;</a:t>
            </a:r>
          </a:p>
          <a:p>
            <a:pPr marL="285750" marR="361315" indent="-285750" algn="l">
              <a:lnSpc>
                <a:spcPct val="200000"/>
              </a:lnSpc>
              <a:buChar char="•"/>
            </a:pPr>
            <a:r>
              <a:rPr lang="en-US" sz="1600" b="0" i="0" u="none" strike="noStrike" dirty="0">
                <a:solidFill>
                  <a:schemeClr val="tx1"/>
                </a:solidFill>
                <a:effectLst/>
                <a:latin typeface="Tahoma"/>
                <a:cs typeface="Tahoma"/>
              </a:rPr>
              <a:t>A valid CIDB certificate in the correct designated grading;</a:t>
            </a:r>
            <a:endParaRPr lang="en-ZA" sz="1600" dirty="0">
              <a:solidFill>
                <a:schemeClr val="tx1"/>
              </a:solidFill>
              <a:latin typeface="Tahoma"/>
              <a:cs typeface="Tahoma"/>
            </a:endParaRPr>
          </a:p>
          <a:p>
            <a:pPr marL="285750" marR="361315" indent="-285750" algn="l">
              <a:lnSpc>
                <a:spcPct val="200000"/>
              </a:lnSpc>
              <a:buChar char="•"/>
            </a:pPr>
            <a:r>
              <a:rPr lang="en-ZA" sz="1600" dirty="0">
                <a:solidFill>
                  <a:schemeClr val="tx1"/>
                </a:solidFill>
                <a:latin typeface="Tahoma"/>
                <a:cs typeface="Tahoma"/>
              </a:rPr>
              <a:t>Proof</a:t>
            </a:r>
            <a:r>
              <a:rPr lang="en-ZA" sz="1600" b="0" i="0" u="none" strike="noStrike" dirty="0">
                <a:solidFill>
                  <a:schemeClr val="tx1"/>
                </a:solidFill>
                <a:effectLst/>
                <a:latin typeface="Tahoma"/>
                <a:cs typeface="Tahoma"/>
              </a:rPr>
              <a:t> of registration on the Central Supplier Database</a:t>
            </a:r>
            <a:endParaRPr lang="en-ZA" dirty="0">
              <a:solidFill>
                <a:schemeClr val="tx1"/>
              </a:solidFill>
            </a:endParaRPr>
          </a:p>
          <a:p>
            <a:pPr marL="285750" marR="361315" indent="-285750" algn="l">
              <a:lnSpc>
                <a:spcPct val="200000"/>
              </a:lnSpc>
              <a:buChar char="•"/>
            </a:pPr>
            <a:r>
              <a:rPr lang="en-ZA" sz="1600" b="0" i="0" u="none" strike="noStrike" dirty="0">
                <a:solidFill>
                  <a:schemeClr val="tx1"/>
                </a:solidFill>
                <a:effectLst/>
                <a:latin typeface="Tahoma"/>
                <a:cs typeface="Tahoma"/>
              </a:rPr>
              <a:t>Letter of Good Standing with the Workmen’s compensation fund by the tendering entity or separate Letters of Good</a:t>
            </a:r>
            <a:r>
              <a:rPr lang="en-ZA" sz="1600" dirty="0">
                <a:solidFill>
                  <a:schemeClr val="tx1"/>
                </a:solidFill>
                <a:latin typeface="Tahoma"/>
                <a:cs typeface="Tahoma"/>
              </a:rPr>
              <a:t> </a:t>
            </a:r>
            <a:r>
              <a:rPr lang="en-ZA" sz="1600" b="0" i="0" u="none" strike="noStrike" dirty="0">
                <a:solidFill>
                  <a:schemeClr val="tx1"/>
                </a:solidFill>
                <a:effectLst/>
                <a:latin typeface="Tahoma"/>
                <a:cs typeface="Tahoma"/>
              </a:rPr>
              <a:t> Standing from all members of a newly constituted JV.</a:t>
            </a:r>
            <a:endParaRPr lang="en-US" sz="1600" dirty="0">
              <a:solidFill>
                <a:schemeClr val="tx1"/>
              </a:solidFill>
              <a:latin typeface="Tahoma"/>
              <a:cs typeface="Tahoma"/>
            </a:endParaRPr>
          </a:p>
        </p:txBody>
      </p:sp>
    </p:spTree>
    <p:extLst>
      <p:ext uri="{BB962C8B-B14F-4D97-AF65-F5344CB8AC3E}">
        <p14:creationId xmlns:p14="http://schemas.microsoft.com/office/powerpoint/2010/main" val="3982625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8696-C953-DB1D-13B6-7FC6379AE445}"/>
              </a:ext>
            </a:extLst>
          </p:cNvPr>
          <p:cNvSpPr>
            <a:spLocks noGrp="1"/>
          </p:cNvSpPr>
          <p:nvPr>
            <p:ph type="title"/>
          </p:nvPr>
        </p:nvSpPr>
        <p:spPr>
          <a:xfrm>
            <a:off x="641435" y="200527"/>
            <a:ext cx="10822684" cy="523220"/>
          </a:xfrm>
        </p:spPr>
        <p:txBody>
          <a:bodyPr/>
          <a:lstStyle/>
          <a:p>
            <a:r>
              <a:rPr lang="en-ZA"/>
              <a:t>CONTRACT DATA</a:t>
            </a:r>
            <a:endParaRPr lang="en-US"/>
          </a:p>
        </p:txBody>
      </p:sp>
      <p:sp>
        <p:nvSpPr>
          <p:cNvPr id="3" name="Subtitle 2">
            <a:extLst>
              <a:ext uri="{FF2B5EF4-FFF2-40B4-BE49-F238E27FC236}">
                <a16:creationId xmlns:a16="http://schemas.microsoft.com/office/drawing/2014/main" id="{7E7C0156-61DB-C28B-A14C-ABACB4E0394C}"/>
              </a:ext>
            </a:extLst>
          </p:cNvPr>
          <p:cNvSpPr>
            <a:spLocks noGrp="1"/>
          </p:cNvSpPr>
          <p:nvPr>
            <p:ph type="subTitle" idx="1"/>
          </p:nvPr>
        </p:nvSpPr>
        <p:spPr>
          <a:xfrm>
            <a:off x="641435" y="1093961"/>
            <a:ext cx="10822684" cy="5378758"/>
          </a:xfrm>
        </p:spPr>
        <p:txBody>
          <a:bodyPr lIns="91440" tIns="45720" rIns="91440" bIns="45720" anchor="t"/>
          <a:lstStyle/>
          <a:p>
            <a:pPr marL="442595" marR="361315" indent="-351155" algn="l">
              <a:lnSpc>
                <a:spcPct val="100000"/>
              </a:lnSpc>
              <a:spcBef>
                <a:spcPts val="140"/>
              </a:spcBef>
              <a:buSzPct val="94444"/>
              <a:buChar char="•"/>
              <a:tabLst>
                <a:tab pos="442595" algn="l"/>
                <a:tab pos="443230" algn="l"/>
              </a:tabLst>
            </a:pPr>
            <a:r>
              <a:rPr lang="en-ZA" sz="1800" spc="-5" dirty="0">
                <a:solidFill>
                  <a:schemeClr val="tx1"/>
                </a:solidFill>
                <a:latin typeface="Tahoma"/>
                <a:cs typeface="Tahoma"/>
              </a:rPr>
              <a:t>NEC</a:t>
            </a:r>
            <a:r>
              <a:rPr lang="en-ZA" sz="1800" spc="-40" dirty="0">
                <a:solidFill>
                  <a:schemeClr val="tx1"/>
                </a:solidFill>
                <a:latin typeface="Tahoma"/>
                <a:cs typeface="Tahoma"/>
              </a:rPr>
              <a:t> </a:t>
            </a:r>
            <a:r>
              <a:rPr lang="en-ZA" sz="1800" dirty="0">
                <a:solidFill>
                  <a:schemeClr val="tx1"/>
                </a:solidFill>
                <a:latin typeface="Tahoma"/>
                <a:cs typeface="Tahoma"/>
              </a:rPr>
              <a:t>3</a:t>
            </a:r>
            <a:r>
              <a:rPr lang="en-ZA" sz="1800" spc="-30" dirty="0">
                <a:solidFill>
                  <a:schemeClr val="tx1"/>
                </a:solidFill>
                <a:latin typeface="Tahoma"/>
                <a:cs typeface="Tahoma"/>
              </a:rPr>
              <a:t> </a:t>
            </a:r>
            <a:r>
              <a:rPr lang="en-ZA" sz="1800" spc="-5" dirty="0">
                <a:solidFill>
                  <a:schemeClr val="tx1"/>
                </a:solidFill>
                <a:latin typeface="Tahoma"/>
                <a:cs typeface="Tahoma"/>
              </a:rPr>
              <a:t>ECC</a:t>
            </a:r>
            <a:endParaRPr lang="en-ZA" sz="1800" dirty="0">
              <a:solidFill>
                <a:schemeClr val="tx1"/>
              </a:solidFill>
              <a:latin typeface="Tahoma"/>
              <a:cs typeface="Tahoma"/>
            </a:endParaRPr>
          </a:p>
          <a:p>
            <a:pPr marL="442595" marR="361315" indent="-351155" algn="l">
              <a:lnSpc>
                <a:spcPct val="100000"/>
              </a:lnSpc>
              <a:spcBef>
                <a:spcPts val="525"/>
              </a:spcBef>
              <a:buSzPct val="94444"/>
              <a:buChar char="•"/>
              <a:tabLst>
                <a:tab pos="442595" algn="l"/>
                <a:tab pos="443230" algn="l"/>
              </a:tabLst>
            </a:pPr>
            <a:r>
              <a:rPr lang="en-ZA" sz="1800" dirty="0">
                <a:solidFill>
                  <a:schemeClr val="tx1"/>
                </a:solidFill>
                <a:latin typeface="Tahoma"/>
                <a:cs typeface="Tahoma"/>
              </a:rPr>
              <a:t>Main</a:t>
            </a:r>
            <a:r>
              <a:rPr lang="en-ZA" sz="1800" spc="-15" dirty="0">
                <a:solidFill>
                  <a:schemeClr val="tx1"/>
                </a:solidFill>
                <a:latin typeface="Tahoma"/>
                <a:cs typeface="Tahoma"/>
              </a:rPr>
              <a:t> </a:t>
            </a:r>
            <a:r>
              <a:rPr lang="en-ZA" sz="1800" spc="-5" dirty="0">
                <a:solidFill>
                  <a:schemeClr val="tx1"/>
                </a:solidFill>
                <a:latin typeface="Tahoma"/>
                <a:cs typeface="Tahoma"/>
              </a:rPr>
              <a:t>Option</a:t>
            </a:r>
            <a:r>
              <a:rPr lang="en-ZA" sz="1800" spc="10" dirty="0">
                <a:solidFill>
                  <a:schemeClr val="tx1"/>
                </a:solidFill>
                <a:latin typeface="Tahoma"/>
                <a:cs typeface="Tahoma"/>
              </a:rPr>
              <a:t> B</a:t>
            </a:r>
            <a:r>
              <a:rPr lang="en-ZA" sz="1800" spc="-5" dirty="0">
                <a:solidFill>
                  <a:schemeClr val="tx1"/>
                </a:solidFill>
                <a:latin typeface="Tahoma"/>
                <a:cs typeface="Tahoma"/>
              </a:rPr>
              <a:t> </a:t>
            </a:r>
            <a:r>
              <a:rPr lang="en-ZA" sz="1800" dirty="0">
                <a:solidFill>
                  <a:schemeClr val="tx1"/>
                </a:solidFill>
                <a:latin typeface="Tahoma"/>
                <a:cs typeface="Tahoma"/>
              </a:rPr>
              <a:t>– </a:t>
            </a:r>
            <a:r>
              <a:rPr lang="en-US" sz="1800" spc="-5" dirty="0">
                <a:solidFill>
                  <a:schemeClr val="tx1"/>
                </a:solidFill>
                <a:latin typeface="Tahoma"/>
                <a:cs typeface="Tahoma"/>
              </a:rPr>
              <a:t>Priced contract with price list</a:t>
            </a:r>
            <a:endParaRPr lang="en-ZA" sz="1900" dirty="0">
              <a:solidFill>
                <a:schemeClr val="tx1"/>
              </a:solidFill>
              <a:latin typeface="Tahoma"/>
              <a:cs typeface="Tahoma"/>
            </a:endParaRPr>
          </a:p>
          <a:p>
            <a:pPr marL="6985" marR="361315" indent="-189865" algn="l">
              <a:lnSpc>
                <a:spcPct val="100000"/>
              </a:lnSpc>
              <a:spcBef>
                <a:spcPts val="5"/>
              </a:spcBef>
              <a:buFont typeface="Tahoma"/>
              <a:buChar char="•"/>
            </a:pPr>
            <a:endParaRPr lang="en-ZA" sz="2700" dirty="0">
              <a:solidFill>
                <a:schemeClr val="tx1"/>
              </a:solidFill>
              <a:latin typeface="Tahoma"/>
              <a:cs typeface="Tahoma"/>
            </a:endParaRPr>
          </a:p>
          <a:p>
            <a:pPr marL="442595" marR="361315" indent="-351155" algn="l">
              <a:lnSpc>
                <a:spcPct val="100000"/>
              </a:lnSpc>
              <a:buSzPct val="89473"/>
              <a:buChar char="•"/>
              <a:tabLst>
                <a:tab pos="442595" algn="l"/>
                <a:tab pos="443230" algn="l"/>
              </a:tabLst>
            </a:pPr>
            <a:r>
              <a:rPr lang="en-ZA" sz="1900" spc="-55" dirty="0">
                <a:solidFill>
                  <a:schemeClr val="tx1"/>
                </a:solidFill>
                <a:latin typeface="Tahoma"/>
                <a:cs typeface="Tahoma"/>
              </a:rPr>
              <a:t>Secondary</a:t>
            </a:r>
            <a:r>
              <a:rPr lang="en-ZA" sz="1900" spc="-70" dirty="0">
                <a:solidFill>
                  <a:schemeClr val="tx1"/>
                </a:solidFill>
                <a:latin typeface="Tahoma"/>
                <a:cs typeface="Tahoma"/>
              </a:rPr>
              <a:t> </a:t>
            </a:r>
            <a:r>
              <a:rPr lang="en-ZA" sz="1900" spc="-50" dirty="0">
                <a:solidFill>
                  <a:schemeClr val="tx1"/>
                </a:solidFill>
                <a:latin typeface="Tahoma"/>
                <a:cs typeface="Tahoma"/>
              </a:rPr>
              <a:t>Clauses</a:t>
            </a:r>
            <a:endParaRPr lang="en-ZA" dirty="0">
              <a:solidFill>
                <a:schemeClr val="tx1"/>
              </a:solidFill>
              <a:latin typeface="Tahoma"/>
              <a:cs typeface="Tahoma"/>
            </a:endParaRPr>
          </a:p>
          <a:p>
            <a:pPr marL="869315" lvl="1" indent="-311785" algn="l">
              <a:lnSpc>
                <a:spcPct val="100000"/>
              </a:lnSpc>
              <a:spcBef>
                <a:spcPts val="850"/>
              </a:spcBef>
              <a:buSzPct val="94444"/>
              <a:buFont typeface="Arial" pitchFamily="34" charset="0"/>
              <a:buChar char="o"/>
              <a:tabLst>
                <a:tab pos="869315" algn="l"/>
                <a:tab pos="869950" algn="l"/>
              </a:tabLst>
            </a:pPr>
            <a:r>
              <a:rPr lang="en-ZA" sz="1800" dirty="0">
                <a:solidFill>
                  <a:schemeClr val="tx1"/>
                </a:solidFill>
                <a:latin typeface="Tahoma"/>
                <a:cs typeface="Tahoma"/>
              </a:rPr>
              <a:t>X2:</a:t>
            </a:r>
            <a:r>
              <a:rPr lang="en-ZA" sz="1800" spc="-10" dirty="0">
                <a:solidFill>
                  <a:schemeClr val="tx1"/>
                </a:solidFill>
                <a:latin typeface="Tahoma"/>
                <a:cs typeface="Tahoma"/>
              </a:rPr>
              <a:t> </a:t>
            </a:r>
            <a:r>
              <a:rPr lang="en-ZA" sz="1800" dirty="0">
                <a:solidFill>
                  <a:schemeClr val="tx1"/>
                </a:solidFill>
                <a:latin typeface="Tahoma"/>
                <a:cs typeface="Tahoma"/>
              </a:rPr>
              <a:t>Changes</a:t>
            </a:r>
            <a:r>
              <a:rPr lang="en-ZA" sz="1800" spc="-40" dirty="0">
                <a:solidFill>
                  <a:schemeClr val="tx1"/>
                </a:solidFill>
                <a:latin typeface="Tahoma"/>
                <a:cs typeface="Tahoma"/>
              </a:rPr>
              <a:t> </a:t>
            </a:r>
            <a:r>
              <a:rPr lang="en-ZA" sz="1800" dirty="0">
                <a:solidFill>
                  <a:schemeClr val="tx1"/>
                </a:solidFill>
                <a:latin typeface="Tahoma"/>
                <a:cs typeface="Tahoma"/>
              </a:rPr>
              <a:t>in</a:t>
            </a:r>
            <a:r>
              <a:rPr lang="en-ZA" sz="1800" spc="-15" dirty="0">
                <a:solidFill>
                  <a:schemeClr val="tx1"/>
                </a:solidFill>
                <a:latin typeface="Tahoma"/>
                <a:cs typeface="Tahoma"/>
              </a:rPr>
              <a:t> </a:t>
            </a:r>
            <a:r>
              <a:rPr lang="en-ZA" sz="1800" spc="-5" dirty="0">
                <a:solidFill>
                  <a:schemeClr val="tx1"/>
                </a:solidFill>
                <a:latin typeface="Tahoma"/>
                <a:cs typeface="Tahoma"/>
              </a:rPr>
              <a:t>the</a:t>
            </a:r>
            <a:r>
              <a:rPr lang="en-ZA" sz="1800" spc="-30" dirty="0">
                <a:solidFill>
                  <a:schemeClr val="tx1"/>
                </a:solidFill>
                <a:latin typeface="Tahoma"/>
                <a:cs typeface="Tahoma"/>
              </a:rPr>
              <a:t> </a:t>
            </a:r>
            <a:r>
              <a:rPr lang="en-ZA" sz="1800" spc="-5" dirty="0">
                <a:solidFill>
                  <a:schemeClr val="tx1"/>
                </a:solidFill>
                <a:latin typeface="Tahoma"/>
                <a:cs typeface="Tahoma"/>
              </a:rPr>
              <a:t>law</a:t>
            </a:r>
          </a:p>
          <a:p>
            <a:pPr marL="869315" lvl="1" indent="-311785" algn="l">
              <a:lnSpc>
                <a:spcPct val="100000"/>
              </a:lnSpc>
              <a:spcBef>
                <a:spcPts val="840"/>
              </a:spcBef>
              <a:buSzPct val="94444"/>
              <a:buChar char="o"/>
              <a:tabLst>
                <a:tab pos="869315" algn="l"/>
                <a:tab pos="869950" algn="l"/>
              </a:tabLst>
            </a:pPr>
            <a:r>
              <a:rPr lang="en-ZA" sz="1800" dirty="0">
                <a:solidFill>
                  <a:schemeClr val="tx1"/>
                </a:solidFill>
                <a:latin typeface="Tahoma"/>
                <a:cs typeface="Tahoma"/>
              </a:rPr>
              <a:t>X7: </a:t>
            </a:r>
            <a:r>
              <a:rPr lang="en-ZA" sz="1800" spc="-5" dirty="0">
                <a:solidFill>
                  <a:schemeClr val="tx1"/>
                </a:solidFill>
                <a:latin typeface="Tahoma"/>
                <a:cs typeface="Tahoma"/>
              </a:rPr>
              <a:t>Delay damages @ </a:t>
            </a:r>
            <a:r>
              <a:rPr lang="en-ZA" sz="1800" b="1" spc="-5" dirty="0">
                <a:solidFill>
                  <a:schemeClr val="tx1"/>
                </a:solidFill>
                <a:latin typeface="Tahoma"/>
                <a:cs typeface="Tahoma"/>
              </a:rPr>
              <a:t>R1 500.00 per day</a:t>
            </a:r>
            <a:endParaRPr lang="en-GB" sz="1600" b="1" dirty="0">
              <a:solidFill>
                <a:srgbClr val="000000"/>
              </a:solidFill>
              <a:effectLst/>
              <a:latin typeface="Tahoma" panose="020B0604030504040204" pitchFamily="34" charset="0"/>
              <a:ea typeface="Times New Roman" panose="02020603050405020304" pitchFamily="18" charset="0"/>
            </a:endParaRPr>
          </a:p>
          <a:p>
            <a:pPr marL="869315" lvl="1" indent="-311785" algn="l">
              <a:lnSpc>
                <a:spcPct val="100000"/>
              </a:lnSpc>
              <a:spcBef>
                <a:spcPts val="840"/>
              </a:spcBef>
              <a:buSzPct val="94444"/>
              <a:buChar char="o"/>
              <a:tabLst>
                <a:tab pos="869315" algn="l"/>
                <a:tab pos="869950" algn="l"/>
              </a:tabLst>
            </a:pPr>
            <a:r>
              <a:rPr lang="en-ZA" sz="1800" dirty="0">
                <a:solidFill>
                  <a:schemeClr val="tx1"/>
                </a:solidFill>
                <a:latin typeface="Tahoma"/>
                <a:cs typeface="Tahoma"/>
              </a:rPr>
              <a:t>X18:</a:t>
            </a:r>
            <a:r>
              <a:rPr lang="en-ZA" sz="1800" spc="-5" dirty="0">
                <a:solidFill>
                  <a:schemeClr val="tx1"/>
                </a:solidFill>
                <a:latin typeface="Tahoma"/>
                <a:cs typeface="Tahoma"/>
              </a:rPr>
              <a:t> Limitation</a:t>
            </a:r>
            <a:r>
              <a:rPr lang="en-ZA" sz="1800" spc="5" dirty="0">
                <a:solidFill>
                  <a:schemeClr val="tx1"/>
                </a:solidFill>
                <a:latin typeface="Tahoma"/>
                <a:cs typeface="Tahoma"/>
              </a:rPr>
              <a:t> </a:t>
            </a:r>
            <a:r>
              <a:rPr lang="en-ZA" sz="1800" dirty="0">
                <a:solidFill>
                  <a:schemeClr val="tx1"/>
                </a:solidFill>
                <a:latin typeface="Tahoma"/>
                <a:cs typeface="Tahoma"/>
              </a:rPr>
              <a:t>of</a:t>
            </a:r>
            <a:r>
              <a:rPr lang="en-ZA" sz="1800" spc="-15" dirty="0">
                <a:solidFill>
                  <a:schemeClr val="tx1"/>
                </a:solidFill>
                <a:latin typeface="Tahoma"/>
                <a:cs typeface="Tahoma"/>
              </a:rPr>
              <a:t> </a:t>
            </a:r>
            <a:r>
              <a:rPr lang="en-ZA" sz="1800" spc="-5" dirty="0">
                <a:solidFill>
                  <a:schemeClr val="tx1"/>
                </a:solidFill>
                <a:latin typeface="Tahoma"/>
                <a:cs typeface="Tahoma"/>
              </a:rPr>
              <a:t>liability</a:t>
            </a:r>
          </a:p>
          <a:p>
            <a:pPr marL="869315" lvl="1" indent="-311785" algn="l">
              <a:lnSpc>
                <a:spcPct val="100000"/>
              </a:lnSpc>
              <a:spcBef>
                <a:spcPts val="850"/>
              </a:spcBef>
              <a:buSzPct val="94444"/>
              <a:buChar char="o"/>
              <a:tabLst>
                <a:tab pos="869315" algn="l"/>
                <a:tab pos="869950" algn="l"/>
              </a:tabLst>
            </a:pPr>
            <a:r>
              <a:rPr lang="en-ZA" sz="1800" spc="-5" dirty="0">
                <a:solidFill>
                  <a:schemeClr val="tx1"/>
                </a:solidFill>
                <a:latin typeface="Tahoma"/>
                <a:cs typeface="Tahoma"/>
              </a:rPr>
              <a:t>Z: Additional</a:t>
            </a:r>
            <a:r>
              <a:rPr lang="en-ZA" sz="1800" spc="15" dirty="0">
                <a:solidFill>
                  <a:schemeClr val="tx1"/>
                </a:solidFill>
                <a:latin typeface="Tahoma"/>
                <a:cs typeface="Tahoma"/>
              </a:rPr>
              <a:t> </a:t>
            </a:r>
            <a:r>
              <a:rPr lang="en-ZA" sz="1800" spc="-5" dirty="0">
                <a:solidFill>
                  <a:schemeClr val="tx1"/>
                </a:solidFill>
                <a:latin typeface="Tahoma"/>
                <a:cs typeface="Tahoma"/>
              </a:rPr>
              <a:t>conditions</a:t>
            </a:r>
            <a:r>
              <a:rPr lang="en-ZA" sz="1800" dirty="0">
                <a:solidFill>
                  <a:schemeClr val="tx1"/>
                </a:solidFill>
                <a:latin typeface="Tahoma"/>
                <a:cs typeface="Tahoma"/>
              </a:rPr>
              <a:t> of</a:t>
            </a:r>
            <a:r>
              <a:rPr lang="en-ZA" sz="1800" spc="-5" dirty="0">
                <a:solidFill>
                  <a:schemeClr val="tx1"/>
                </a:solidFill>
                <a:latin typeface="Tahoma"/>
                <a:cs typeface="Tahoma"/>
              </a:rPr>
              <a:t> </a:t>
            </a:r>
            <a:r>
              <a:rPr lang="en-ZA" sz="1800" spc="-10" dirty="0">
                <a:solidFill>
                  <a:schemeClr val="tx1"/>
                </a:solidFill>
                <a:latin typeface="Tahoma"/>
                <a:cs typeface="Tahoma"/>
              </a:rPr>
              <a:t>contract</a:t>
            </a:r>
            <a:endParaRPr lang="en-US" dirty="0">
              <a:solidFill>
                <a:schemeClr val="tx1"/>
              </a:solidFill>
            </a:endParaRPr>
          </a:p>
        </p:txBody>
      </p:sp>
    </p:spTree>
    <p:extLst>
      <p:ext uri="{BB962C8B-B14F-4D97-AF65-F5344CB8AC3E}">
        <p14:creationId xmlns:p14="http://schemas.microsoft.com/office/powerpoint/2010/main" val="875505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53691" y="2724181"/>
            <a:ext cx="12127277" cy="2769989"/>
          </a:xfrm>
          <a:prstGeom prst="rect">
            <a:avLst/>
          </a:prstGeom>
        </p:spPr>
        <p:txBody>
          <a:bodyPr wrap="square" lIns="91440" tIns="45720" rIns="91440" bIns="45720"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defRPr/>
            </a:pPr>
            <a:r>
              <a:rPr lang="en-US" sz="6000" dirty="0">
                <a:solidFill>
                  <a:srgbClr val="FFFFFF"/>
                </a:solidFill>
                <a:latin typeface="Apex New Bold"/>
              </a:rPr>
              <a:t>Enterprise &amp; Supplier Development-</a:t>
            </a:r>
            <a:r>
              <a:rPr kumimoji="0" lang="en-US" sz="6000" b="1" i="0" u="none" strike="noStrike" kern="1200" cap="none" spc="0" normalizeH="0" baseline="0" noProof="0" dirty="0">
                <a:ln>
                  <a:noFill/>
                </a:ln>
                <a:solidFill>
                  <a:srgbClr val="FFFFFF"/>
                </a:solidFill>
                <a:effectLst/>
                <a:uLnTx/>
                <a:uFillTx/>
                <a:latin typeface="Apex New Bold"/>
              </a:rPr>
              <a:t> </a:t>
            </a:r>
            <a:r>
              <a:rPr lang="en-US" sz="6000" dirty="0">
                <a:solidFill>
                  <a:srgbClr val="FFFFFF"/>
                </a:solidFill>
                <a:latin typeface="Apex New Bold"/>
              </a:rPr>
              <a:t>(Specific Goals)</a:t>
            </a:r>
            <a:br>
              <a:rPr lang="en-US" sz="6000" b="1" i="0" u="none" strike="noStrike" kern="1200" cap="none" spc="0" normalizeH="0" baseline="0" noProof="0" dirty="0">
                <a:ln>
                  <a:noFill/>
                </a:ln>
                <a:effectLst/>
                <a:uLnTx/>
                <a:uFillTx/>
                <a:latin typeface="Apex New Bold" panose="02010600040501010103" pitchFamily="2" charset="77"/>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53599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3001" y="322757"/>
            <a:ext cx="10822684" cy="400110"/>
          </a:xfrm>
        </p:spPr>
        <p:txBody>
          <a:bodyPr wrap="square" lIns="91440" tIns="45720" rIns="91440" bIns="45720" anchor="t">
            <a:spAutoFit/>
          </a:bodyPr>
          <a:lstStyle/>
          <a:p>
            <a:r>
              <a:rPr lang="en-US" sz="2000">
                <a:latin typeface="Apex New Bold"/>
              </a:rPr>
              <a:t>TRANSNET PREFERENTIAL PROCUREMENT POLICY SPECIFIC GOALS</a:t>
            </a:r>
          </a:p>
        </p:txBody>
      </p:sp>
      <p:sp>
        <p:nvSpPr>
          <p:cNvPr id="3" name="TextBox 2">
            <a:extLst>
              <a:ext uri="{FF2B5EF4-FFF2-40B4-BE49-F238E27FC236}">
                <a16:creationId xmlns:a16="http://schemas.microsoft.com/office/drawing/2014/main" id="{B0F3180E-A7EF-C846-9BA7-00BB62B289BC}"/>
              </a:ext>
            </a:extLst>
          </p:cNvPr>
          <p:cNvSpPr txBox="1"/>
          <p:nvPr/>
        </p:nvSpPr>
        <p:spPr>
          <a:xfrm>
            <a:off x="660020" y="1222495"/>
            <a:ext cx="9893089" cy="1282402"/>
          </a:xfrm>
          <a:prstGeom prst="rect">
            <a:avLst/>
          </a:prstGeom>
          <a:noFill/>
        </p:spPr>
        <p:txBody>
          <a:bodyPr wrap="square" lIns="91440" tIns="45720" rIns="91440" bIns="45720" anchor="t">
            <a:spAutoFit/>
          </a:bodyPr>
          <a:lstStyle/>
          <a:p>
            <a:pPr marL="285750" indent="-285750">
              <a:lnSpc>
                <a:spcPct val="150000"/>
              </a:lnSpc>
              <a:buFont typeface="Wingdings" panose="05000000000000000000" pitchFamily="2" charset="2"/>
              <a:buChar char="§"/>
            </a:pPr>
            <a:r>
              <a:rPr lang="en-US" sz="1800" dirty="0"/>
              <a:t>The following preference </a:t>
            </a:r>
            <a:r>
              <a:rPr lang="en-US" dirty="0"/>
              <a:t>points must be awarded to a bidder who provides the relevant required evidence for claiming points</a:t>
            </a:r>
            <a:r>
              <a:rPr lang="en-US" sz="1800" dirty="0"/>
              <a:t>:</a:t>
            </a:r>
            <a:endParaRPr lang="en-US" dirty="0"/>
          </a:p>
          <a:p>
            <a:pPr marL="285750" indent="-285750">
              <a:lnSpc>
                <a:spcPct val="150000"/>
              </a:lnSpc>
              <a:buFont typeface="Wingdings" panose="05000000000000000000" pitchFamily="2" charset="2"/>
              <a:buChar char="§"/>
            </a:pPr>
            <a:r>
              <a:rPr lang="en-US" sz="1800" dirty="0"/>
              <a:t>The following specific goals will apply for this transaction</a:t>
            </a:r>
            <a:r>
              <a:rPr lang="en-US" dirty="0"/>
              <a:t>:</a:t>
            </a:r>
            <a:endParaRPr lang="en-US" sz="1800" dirty="0">
              <a:ea typeface="Tahoma"/>
              <a:cs typeface="Tahoma"/>
            </a:endParaRPr>
          </a:p>
        </p:txBody>
      </p:sp>
      <p:graphicFrame>
        <p:nvGraphicFramePr>
          <p:cNvPr id="4" name="Table 3">
            <a:extLst>
              <a:ext uri="{FF2B5EF4-FFF2-40B4-BE49-F238E27FC236}">
                <a16:creationId xmlns:a16="http://schemas.microsoft.com/office/drawing/2014/main" id="{07936CA4-7CF5-DC81-CB77-9B08624C0E49}"/>
              </a:ext>
            </a:extLst>
          </p:cNvPr>
          <p:cNvGraphicFramePr>
            <a:graphicFrameLocks noGrp="1"/>
          </p:cNvGraphicFramePr>
          <p:nvPr>
            <p:extLst>
              <p:ext uri="{D42A27DB-BD31-4B8C-83A1-F6EECF244321}">
                <p14:modId xmlns:p14="http://schemas.microsoft.com/office/powerpoint/2010/main" val="3087474700"/>
              </p:ext>
            </p:extLst>
          </p:nvPr>
        </p:nvGraphicFramePr>
        <p:xfrm>
          <a:off x="754380" y="2606040"/>
          <a:ext cx="9798729" cy="3451860"/>
        </p:xfrm>
        <a:graphic>
          <a:graphicData uri="http://schemas.openxmlformats.org/drawingml/2006/table">
            <a:tbl>
              <a:tblPr firstRow="1" firstCol="1" bandRow="1">
                <a:tableStyleId>{5C22544A-7EE6-4342-B048-85BDC9FD1C3A}</a:tableStyleId>
              </a:tblPr>
              <a:tblGrid>
                <a:gridCol w="4994910">
                  <a:extLst>
                    <a:ext uri="{9D8B030D-6E8A-4147-A177-3AD203B41FA5}">
                      <a16:colId xmlns:a16="http://schemas.microsoft.com/office/drawing/2014/main" val="1948475808"/>
                    </a:ext>
                  </a:extLst>
                </a:gridCol>
                <a:gridCol w="2411730">
                  <a:extLst>
                    <a:ext uri="{9D8B030D-6E8A-4147-A177-3AD203B41FA5}">
                      <a16:colId xmlns:a16="http://schemas.microsoft.com/office/drawing/2014/main" val="3355931228"/>
                    </a:ext>
                  </a:extLst>
                </a:gridCol>
                <a:gridCol w="2392089">
                  <a:extLst>
                    <a:ext uri="{9D8B030D-6E8A-4147-A177-3AD203B41FA5}">
                      <a16:colId xmlns:a16="http://schemas.microsoft.com/office/drawing/2014/main" val="300267619"/>
                    </a:ext>
                  </a:extLst>
                </a:gridCol>
              </a:tblGrid>
              <a:tr h="915469">
                <a:tc>
                  <a:txBody>
                    <a:bodyPr/>
                    <a:lstStyle/>
                    <a:p>
                      <a:pPr marL="0" marR="0" algn="just" rtl="0" eaLnBrk="1" fontAlgn="ctr" latinLnBrk="0" hangingPunct="1">
                        <a:lnSpc>
                          <a:spcPct val="115000"/>
                        </a:lnSpc>
                        <a:spcBef>
                          <a:spcPts val="0"/>
                        </a:spcBef>
                        <a:spcAft>
                          <a:spcPts val="1000"/>
                        </a:spcAft>
                      </a:pPr>
                      <a:r>
                        <a:rPr lang="en-ZA" sz="1400" b="1" i="0" u="none" strike="noStrike" kern="1200" dirty="0">
                          <a:solidFill>
                            <a:schemeClr val="tx1"/>
                          </a:solidFill>
                          <a:effectLst/>
                          <a:latin typeface="+mn-lt"/>
                          <a:ea typeface="+mn-ea"/>
                          <a:cs typeface="+mn-cs"/>
                        </a:rPr>
                        <a:t>Specific Goals</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marL="0" marR="0" algn="just" defTabSz="779173" rtl="0" eaLnBrk="1" fontAlgn="ctr" latinLnBrk="0" hangingPunct="1">
                        <a:lnSpc>
                          <a:spcPct val="115000"/>
                        </a:lnSpc>
                        <a:spcBef>
                          <a:spcPts val="0"/>
                        </a:spcBef>
                        <a:spcAft>
                          <a:spcPts val="1000"/>
                        </a:spcAft>
                      </a:pPr>
                      <a:r>
                        <a:rPr lang="en-ZA" sz="1400" b="1" i="0" u="none" strike="noStrike" kern="1200" dirty="0">
                          <a:solidFill>
                            <a:schemeClr val="tx1"/>
                          </a:solidFill>
                          <a:effectLst/>
                          <a:latin typeface="+mn-lt"/>
                          <a:ea typeface="+mn-ea"/>
                          <a:cs typeface="+mn-cs"/>
                        </a:rPr>
                        <a:t>Number of points (80/20 system)</a:t>
                      </a:r>
                      <a:endParaRPr lang="en-US" sz="1400" b="1" i="0" u="none" strike="noStrike" kern="1200" dirty="0">
                        <a:solidFill>
                          <a:schemeClr val="tx1"/>
                        </a:solidFill>
                        <a:effectLst/>
                        <a:latin typeface="+mn-lt"/>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779173" rtl="0" eaLnBrk="1" fontAlgn="ctr" latinLnBrk="0" hangingPunct="1">
                        <a:lnSpc>
                          <a:spcPct val="115000"/>
                        </a:lnSpc>
                        <a:spcBef>
                          <a:spcPts val="0"/>
                        </a:spcBef>
                        <a:spcAft>
                          <a:spcPts val="1000"/>
                        </a:spcAft>
                        <a:buClrTx/>
                        <a:buSzTx/>
                        <a:buFontTx/>
                        <a:buNone/>
                        <a:tabLst/>
                        <a:defRPr/>
                      </a:pPr>
                      <a:r>
                        <a:rPr lang="en-ZA" sz="1400" b="1" i="0" u="none" strike="noStrike" kern="1200" dirty="0">
                          <a:solidFill>
                            <a:schemeClr val="tx1"/>
                          </a:solidFill>
                          <a:effectLst/>
                          <a:latin typeface="+mn-lt"/>
                          <a:ea typeface="+mn-ea"/>
                          <a:cs typeface="+mn-cs"/>
                        </a:rPr>
                        <a:t>Number of points (90/10 system)</a:t>
                      </a:r>
                      <a:endParaRPr lang="en-US" sz="1400" b="1" i="0" u="none" strike="noStrike" kern="1200" dirty="0">
                        <a:solidFill>
                          <a:schemeClr val="tx1"/>
                        </a:solidFill>
                        <a:effectLst/>
                        <a:latin typeface="+mn-lt"/>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76343761"/>
                  </a:ext>
                </a:extLst>
              </a:tr>
              <a:tr h="658892">
                <a:tc>
                  <a:txBody>
                    <a:bodyPr/>
                    <a:lstStyle/>
                    <a:p>
                      <a:pPr marL="0" marR="0" algn="l" rtl="0" eaLnBrk="0" fontAlgn="base" latinLnBrk="0" hangingPunct="0">
                        <a:lnSpc>
                          <a:spcPct val="115000"/>
                        </a:lnSpc>
                        <a:spcBef>
                          <a:spcPts val="0"/>
                        </a:spcBef>
                        <a:spcAft>
                          <a:spcPts val="1000"/>
                        </a:spcAft>
                      </a:pPr>
                      <a:r>
                        <a:rPr lang="en-US" sz="1400" b="1" i="0" u="none" strike="noStrike" kern="1200" dirty="0">
                          <a:solidFill>
                            <a:schemeClr val="tx1"/>
                          </a:solidFill>
                          <a:effectLst/>
                          <a:latin typeface="+mn-lt"/>
                        </a:rPr>
                        <a:t>B-BBEE Status Level of Contributor 1 or 2</a:t>
                      </a:r>
                      <a:endParaRPr lang="en-ZA" sz="1800" b="0" i="0" u="none" strike="noStrike" dirty="0">
                        <a:solidFill>
                          <a:schemeClr val="tx1"/>
                        </a:solidFill>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mn-lt"/>
                          <a:ea typeface="Times New Roman" panose="02020603050405020304" pitchFamily="18" charset="0"/>
                          <a:cs typeface="Times New Roman" panose="02020603050405020304" pitchFamily="18" charset="0"/>
                        </a:rPr>
                        <a:t>04</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02</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5841132"/>
                  </a:ext>
                </a:extLst>
              </a:tr>
              <a:tr h="601365">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US" sz="1400" dirty="0">
                          <a:solidFill>
                            <a:schemeClr val="tx1"/>
                          </a:solidFill>
                          <a:effectLst/>
                          <a:latin typeface="+mn-lt"/>
                          <a:ea typeface="Times New Roman" panose="02020603050405020304" pitchFamily="18" charset="0"/>
                          <a:cs typeface="Times New Roman" panose="02020603050405020304" pitchFamily="18" charset="0"/>
                        </a:rPr>
                        <a:t>30% Black Women Owned Entities</a:t>
                      </a:r>
                    </a:p>
                  </a:txBody>
                  <a:tcPr marL="68580" marR="68580" marT="0" marB="0" anchor="ctr">
                    <a:lnL w="12700">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mn-lt"/>
                          <a:ea typeface="Times New Roman" panose="02020603050405020304" pitchFamily="18" charset="0"/>
                          <a:cs typeface="Times New Roman" panose="02020603050405020304" pitchFamily="18" charset="0"/>
                        </a:rPr>
                        <a:t>06</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03</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373655807"/>
                  </a:ext>
                </a:extLst>
              </a:tr>
              <a:tr h="548160">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US" sz="1400" dirty="0">
                          <a:solidFill>
                            <a:schemeClr val="tx1"/>
                          </a:solidFill>
                          <a:effectLst/>
                          <a:latin typeface="+mn-lt"/>
                          <a:ea typeface="Times New Roman" panose="02020603050405020304" pitchFamily="18" charset="0"/>
                          <a:cs typeface="Times New Roman" panose="02020603050405020304" pitchFamily="18" charset="0"/>
                        </a:rPr>
                        <a:t>EME or QSE 51% Black Owned</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10</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05</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628887562"/>
                  </a:ext>
                </a:extLst>
              </a:tr>
              <a:tr h="727974">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GB" sz="1400" dirty="0">
                          <a:solidFill>
                            <a:schemeClr val="tx1"/>
                          </a:solidFill>
                          <a:effectLst/>
                          <a:latin typeface="+mn-lt"/>
                          <a:ea typeface="Times New Roman" panose="02020603050405020304" pitchFamily="18" charset="0"/>
                          <a:cs typeface="Times New Roman" panose="02020603050405020304" pitchFamily="18" charset="0"/>
                        </a:rPr>
                        <a:t>Non-Compliant and/or B-BBEE Level 3-8 contributors</a:t>
                      </a:r>
                      <a:endParaRPr lang="en-US" sz="14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mn-lt"/>
                          <a:ea typeface="Times New Roman" panose="02020603050405020304" pitchFamily="18" charset="0"/>
                          <a:cs typeface="Times New Roman" panose="02020603050405020304" pitchFamily="18" charset="0"/>
                        </a:rPr>
                        <a:t>00</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00</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814483294"/>
                  </a:ext>
                </a:extLst>
              </a:tr>
            </a:tbl>
          </a:graphicData>
        </a:graphic>
      </p:graphicFrame>
    </p:spTree>
    <p:extLst>
      <p:ext uri="{BB962C8B-B14F-4D97-AF65-F5344CB8AC3E}">
        <p14:creationId xmlns:p14="http://schemas.microsoft.com/office/powerpoint/2010/main" val="986053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451426" y="99732"/>
            <a:ext cx="9952662" cy="400110"/>
          </a:xfrm>
        </p:spPr>
        <p:txBody>
          <a:bodyPr wrap="square" lIns="91440" tIns="45720" rIns="91440" bIns="45720" anchor="t">
            <a:spAutoFit/>
          </a:bodyPr>
          <a:lstStyle/>
          <a:p>
            <a:pPr algn="l"/>
            <a:r>
              <a:rPr lang="en-US" sz="2000" dirty="0">
                <a:latin typeface="+mj-lt"/>
              </a:rPr>
              <a:t>EVIDENCE REQUIRED FOR CLAIMING SPECIFIC GOALS</a:t>
            </a:r>
          </a:p>
        </p:txBody>
      </p:sp>
      <p:graphicFrame>
        <p:nvGraphicFramePr>
          <p:cNvPr id="3" name="Table 2">
            <a:extLst>
              <a:ext uri="{FF2B5EF4-FFF2-40B4-BE49-F238E27FC236}">
                <a16:creationId xmlns:a16="http://schemas.microsoft.com/office/drawing/2014/main" id="{632C5D98-17B5-7582-4A46-B0ECE2ACEB9A}"/>
              </a:ext>
            </a:extLst>
          </p:cNvPr>
          <p:cNvGraphicFramePr>
            <a:graphicFrameLocks noGrp="1"/>
          </p:cNvGraphicFramePr>
          <p:nvPr>
            <p:extLst>
              <p:ext uri="{D42A27DB-BD31-4B8C-83A1-F6EECF244321}">
                <p14:modId xmlns:p14="http://schemas.microsoft.com/office/powerpoint/2010/main" val="3579550977"/>
              </p:ext>
            </p:extLst>
          </p:nvPr>
        </p:nvGraphicFramePr>
        <p:xfrm>
          <a:off x="451427" y="2463305"/>
          <a:ext cx="9952661" cy="3014786"/>
        </p:xfrm>
        <a:graphic>
          <a:graphicData uri="http://schemas.openxmlformats.org/drawingml/2006/table">
            <a:tbl>
              <a:tblPr firstRow="1" firstCol="1" bandRow="1">
                <a:tableStyleId>{5C22544A-7EE6-4342-B048-85BDC9FD1C3A}</a:tableStyleId>
              </a:tblPr>
              <a:tblGrid>
                <a:gridCol w="3855397">
                  <a:extLst>
                    <a:ext uri="{9D8B030D-6E8A-4147-A177-3AD203B41FA5}">
                      <a16:colId xmlns:a16="http://schemas.microsoft.com/office/drawing/2014/main" val="2113080716"/>
                    </a:ext>
                  </a:extLst>
                </a:gridCol>
                <a:gridCol w="6097264">
                  <a:extLst>
                    <a:ext uri="{9D8B030D-6E8A-4147-A177-3AD203B41FA5}">
                      <a16:colId xmlns:a16="http://schemas.microsoft.com/office/drawing/2014/main" val="3800130552"/>
                    </a:ext>
                  </a:extLst>
                </a:gridCol>
              </a:tblGrid>
              <a:tr h="485635">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Specific Goals</a:t>
                      </a:r>
                      <a:endParaRPr lang="en-GB" sz="1400" b="0" i="0" u="none" strike="noStrike" dirty="0">
                        <a:effectLst/>
                        <a:latin typeface="+mj-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Acceptable Evidence</a:t>
                      </a:r>
                      <a:endParaRPr lang="en-GB" sz="1400" b="0" i="0" u="none" strike="noStrike" dirty="0">
                        <a:effectLst/>
                        <a:latin typeface="+mj-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147517"/>
                  </a:ext>
                </a:extLst>
              </a:tr>
              <a:tr h="933625">
                <a:tc>
                  <a:txBody>
                    <a:bodyPr/>
                    <a:lstStyle/>
                    <a:p>
                      <a:pPr marL="0" marR="0" algn="l" rtl="0" eaLnBrk="0" fontAlgn="base" latinLnBrk="0" hangingPunct="0">
                        <a:lnSpc>
                          <a:spcPct val="150000"/>
                        </a:lnSpc>
                        <a:spcBef>
                          <a:spcPts val="0"/>
                        </a:spcBef>
                        <a:spcAft>
                          <a:spcPts val="1000"/>
                        </a:spcAft>
                      </a:pPr>
                      <a:r>
                        <a:rPr lang="en-GB" sz="1534" b="0" kern="1200" dirty="0">
                          <a:solidFill>
                            <a:schemeClr val="tx1"/>
                          </a:solidFill>
                          <a:effectLst/>
                          <a:latin typeface="+mn-lt"/>
                          <a:ea typeface="+mn-ea"/>
                          <a:cs typeface="+mn-cs"/>
                        </a:rPr>
                        <a:t>B-BBEE Status Level of Contributor (1 or 2)</a:t>
                      </a:r>
                      <a:endParaRPr lang="en-ZA" sz="1400" b="0" i="0" u="none" strike="noStrike" dirty="0">
                        <a:solidFill>
                          <a:schemeClr val="tx1"/>
                        </a:solidFill>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285750" marR="0" indent="-285750" algn="l" defTabSz="779173" rtl="0" eaLnBrk="0" fontAlgn="base" latinLnBrk="0" hangingPunct="0">
                        <a:lnSpc>
                          <a:spcPct val="150000"/>
                        </a:lnSpc>
                        <a:spcBef>
                          <a:spcPts val="0"/>
                        </a:spcBef>
                        <a:spcAft>
                          <a:spcPts val="1000"/>
                        </a:spcAft>
                        <a:buClrTx/>
                        <a:buSzPts val="1400"/>
                        <a:buFont typeface="Arial" panose="020B0604020202020204" pitchFamily="34" charset="0"/>
                        <a:buChar char="•"/>
                      </a:pPr>
                      <a:r>
                        <a:rPr lang="en-US" sz="1400" b="0" i="0" u="none" strike="noStrike" kern="1200" dirty="0">
                          <a:solidFill>
                            <a:srgbClr val="000000"/>
                          </a:solidFill>
                          <a:effectLst/>
                          <a:latin typeface="+mn-lt"/>
                          <a:ea typeface="+mn-ea"/>
                          <a:cs typeface="+mn-cs"/>
                        </a:rPr>
                        <a:t>B-BBEE Certificate / Sworn - Affidavit / CIPC B-BBEE Certificate (in case of JV, a consolidated scorecard will be accepted) as per DTIC guidelines </a:t>
                      </a:r>
                      <a:endParaRPr lang="en-GB" sz="1400" b="0" i="0" u="none" strike="noStrike" kern="1200" dirty="0">
                        <a:solidFill>
                          <a:srgbClr val="000000"/>
                        </a:solidFill>
                        <a:effectLst/>
                        <a:latin typeface="+mn-lt"/>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568959132"/>
                  </a:ext>
                </a:extLst>
              </a:tr>
              <a:tr h="563705">
                <a:tc>
                  <a:txBody>
                    <a:bodyPr/>
                    <a:lstStyle/>
                    <a:p>
                      <a:pPr lvl="0" algn="l">
                        <a:lnSpc>
                          <a:spcPct val="100000"/>
                        </a:lnSpc>
                        <a:spcBef>
                          <a:spcPts val="0"/>
                        </a:spcBef>
                        <a:spcAft>
                          <a:spcPts val="0"/>
                        </a:spcAft>
                        <a:buNone/>
                      </a:pPr>
                      <a:r>
                        <a:rPr lang="en-US" sz="1400" b="0" kern="1200" dirty="0">
                          <a:solidFill>
                            <a:schemeClr val="tx1"/>
                          </a:solidFill>
                          <a:effectLst/>
                          <a:latin typeface="+mn-lt"/>
                          <a:ea typeface="+mn-ea"/>
                          <a:cs typeface="+mn-cs"/>
                        </a:rPr>
                        <a:t>30% Black Women Owned Entities</a:t>
                      </a:r>
                      <a:endParaRPr lang="en-ZA" sz="1400" b="0" i="0" u="none" strike="noStrike" kern="1200" noProof="0" dirty="0">
                        <a:solidFill>
                          <a:schemeClr val="tx1"/>
                        </a:solidFill>
                        <a:effectLst/>
                        <a:latin typeface="+mn-lt"/>
                      </a:endParaRPr>
                    </a:p>
                  </a:txBody>
                  <a:tcPr marL="68580" marR="68580" marT="9524" marB="0" anchor="ctr">
                    <a:lnL w="12700">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285750" marR="0" indent="-285750" algn="l" defTabSz="779173" rtl="0" eaLnBrk="0" fontAlgn="base" latinLnBrk="0" hangingPunct="0">
                        <a:lnSpc>
                          <a:spcPct val="150000"/>
                        </a:lnSpc>
                        <a:spcBef>
                          <a:spcPts val="0"/>
                        </a:spcBef>
                        <a:spcAft>
                          <a:spcPts val="1000"/>
                        </a:spcAft>
                        <a:buClrTx/>
                        <a:buSzPts val="1400"/>
                        <a:buFont typeface="Arial" panose="020B0604020202020204" pitchFamily="34" charset="0"/>
                        <a:buChar char="•"/>
                      </a:pPr>
                      <a:r>
                        <a:rPr lang="en-GB" sz="1534" kern="1200" dirty="0">
                          <a:solidFill>
                            <a:schemeClr val="dk1"/>
                          </a:solidFill>
                          <a:effectLst/>
                          <a:latin typeface="+mn-lt"/>
                          <a:ea typeface="+mn-ea"/>
                          <a:cs typeface="+mn-cs"/>
                        </a:rPr>
                        <a:t>Certified copy of ID Documents of the Owners</a:t>
                      </a:r>
                      <a:endParaRPr lang="en-GB" sz="1400" b="0" i="0" u="none" strike="noStrike" kern="1200" dirty="0">
                        <a:solidFill>
                          <a:srgbClr val="000000"/>
                        </a:solidFill>
                        <a:effectLst/>
                        <a:latin typeface="+mn-lt"/>
                        <a:ea typeface="+mn-ea"/>
                        <a:cs typeface="+mn-cs"/>
                      </a:endParaRPr>
                    </a:p>
                  </a:txBody>
                  <a:tcPr marL="68580" marR="68580" marT="9524" marB="0" anchor="ctr">
                    <a:lnL w="12700" cap="flat" cmpd="sng" algn="ctr">
                      <a:solidFill>
                        <a:srgbClr val="FFFFFF"/>
                      </a:solidFill>
                      <a:prstDash val="solid"/>
                      <a:round/>
                      <a:headEnd type="none" w="med" len="med"/>
                      <a:tailEnd type="none" w="med" len="med"/>
                    </a:lnL>
                    <a:lnR w="12700">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439772794"/>
                  </a:ext>
                </a:extLst>
              </a:tr>
              <a:tr h="1031821">
                <a:tc>
                  <a:txBody>
                    <a:bodyPr/>
                    <a:lstStyle/>
                    <a:p>
                      <a:pPr lvl="0" algn="l">
                        <a:lnSpc>
                          <a:spcPct val="100000"/>
                        </a:lnSpc>
                        <a:spcBef>
                          <a:spcPts val="0"/>
                        </a:spcBef>
                        <a:spcAft>
                          <a:spcPts val="0"/>
                        </a:spcAft>
                        <a:buNone/>
                      </a:pPr>
                      <a:r>
                        <a:rPr lang="en-US" sz="1400" b="0" i="0" u="none" strike="noStrike" kern="1200" noProof="0" dirty="0">
                          <a:solidFill>
                            <a:schemeClr val="tx1"/>
                          </a:solidFill>
                          <a:effectLst/>
                          <a:latin typeface="+mn-lt"/>
                        </a:rPr>
                        <a:t>EME or QSE 51% Black Owned </a:t>
                      </a:r>
                      <a:endParaRPr lang="en-ZA" sz="1400" b="0" i="0" u="none" strike="noStrike" kern="1200" noProof="0" dirty="0">
                        <a:solidFill>
                          <a:schemeClr val="tx1"/>
                        </a:solidFill>
                        <a:effectLst/>
                        <a:latin typeface="+mn-lt"/>
                      </a:endParaRPr>
                    </a:p>
                  </a:txBody>
                  <a:tcPr marL="68580" marR="68580" marT="95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lnB>
                    <a:solidFill>
                      <a:schemeClr val="accent1">
                        <a:lumMod val="60000"/>
                        <a:lumOff val="40000"/>
                      </a:schemeClr>
                    </a:solidFill>
                  </a:tcPr>
                </a:tc>
                <a:tc>
                  <a:txBody>
                    <a:bodyPr/>
                    <a:lstStyle/>
                    <a:p>
                      <a:pPr marL="285750" lvl="0" indent="-285750">
                        <a:buFont typeface="Arial" panose="020B0604020202020204" pitchFamily="34" charset="0"/>
                        <a:buChar char="•"/>
                      </a:pPr>
                      <a:r>
                        <a:rPr lang="en-ZA" sz="1534" kern="1200" dirty="0">
                          <a:solidFill>
                            <a:schemeClr val="dk1"/>
                          </a:solidFill>
                          <a:effectLst/>
                          <a:latin typeface="+mn-lt"/>
                          <a:ea typeface="+mn-ea"/>
                          <a:cs typeface="+mn-cs"/>
                        </a:rPr>
                        <a:t>Audited Annual Financial Statements</a:t>
                      </a:r>
                      <a:endParaRPr lang="en-US" sz="1534" kern="1200" dirty="0">
                        <a:solidFill>
                          <a:schemeClr val="dk1"/>
                        </a:solidFill>
                        <a:effectLst/>
                        <a:latin typeface="+mn-lt"/>
                        <a:ea typeface="+mn-ea"/>
                        <a:cs typeface="+mn-cs"/>
                      </a:endParaRPr>
                    </a:p>
                    <a:p>
                      <a:pPr marL="285750" indent="-285750">
                        <a:buFont typeface="Arial" panose="020B0604020202020204" pitchFamily="34" charset="0"/>
                        <a:buChar char="•"/>
                      </a:pPr>
                      <a:r>
                        <a:rPr lang="en-GB" sz="1534" kern="1200" dirty="0">
                          <a:solidFill>
                            <a:schemeClr val="dk1"/>
                          </a:solidFill>
                          <a:effectLst/>
                          <a:latin typeface="+mn-lt"/>
                          <a:ea typeface="+mn-ea"/>
                          <a:cs typeface="+mn-cs"/>
                        </a:rPr>
                        <a:t>B-BBEE Certificate / Sworn - Affidavit / CIPC B-BBEE Certificate (in case of JV, a consolidated scorecard will be accepted) as per DTIC guidelines</a:t>
                      </a:r>
                      <a:endParaRPr lang="en-GB" sz="1400" b="0" i="0" u="none" strike="noStrike" kern="1200" dirty="0">
                        <a:solidFill>
                          <a:srgbClr val="000000"/>
                        </a:solidFill>
                        <a:effectLst/>
                        <a:latin typeface="+mn-lt"/>
                        <a:ea typeface="+mn-ea"/>
                        <a:cs typeface="+mn-cs"/>
                      </a:endParaRPr>
                    </a:p>
                  </a:txBody>
                  <a:tcPr marL="68580" marR="68580" marT="95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lnB>
                    <a:solidFill>
                      <a:schemeClr val="accent1">
                        <a:lumMod val="60000"/>
                        <a:lumOff val="40000"/>
                      </a:schemeClr>
                    </a:solidFill>
                  </a:tcPr>
                </a:tc>
                <a:extLst>
                  <a:ext uri="{0D108BD9-81ED-4DB2-BD59-A6C34878D82A}">
                    <a16:rowId xmlns:a16="http://schemas.microsoft.com/office/drawing/2014/main" val="1594116986"/>
                  </a:ext>
                </a:extLst>
              </a:tr>
            </a:tbl>
          </a:graphicData>
        </a:graphic>
      </p:graphicFrame>
      <p:sp>
        <p:nvSpPr>
          <p:cNvPr id="2" name="TextBox 1">
            <a:extLst>
              <a:ext uri="{FF2B5EF4-FFF2-40B4-BE49-F238E27FC236}">
                <a16:creationId xmlns:a16="http://schemas.microsoft.com/office/drawing/2014/main" id="{499CAA26-DD05-C424-C4A3-D12827FAE865}"/>
              </a:ext>
            </a:extLst>
          </p:cNvPr>
          <p:cNvSpPr txBox="1"/>
          <p:nvPr/>
        </p:nvSpPr>
        <p:spPr>
          <a:xfrm>
            <a:off x="455919" y="1234696"/>
            <a:ext cx="9948169"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600" b="1" dirty="0"/>
              <a:t>In terms of Transnet Preferential Procurement Policy (TPPP) and Procurement Manuals, preference points must be awarded to a bidder for providing evidence in accordance with the table below:</a:t>
            </a:r>
            <a:r>
              <a:rPr lang="en-US" sz="2000" b="1" dirty="0"/>
              <a:t> </a:t>
            </a:r>
            <a:endParaRPr lang="en-US" sz="2000" dirty="0">
              <a:ea typeface="Tahoma"/>
              <a:cs typeface="Tahoma"/>
            </a:endParaRPr>
          </a:p>
        </p:txBody>
      </p:sp>
      <p:sp>
        <p:nvSpPr>
          <p:cNvPr id="5" name="TextBox 4">
            <a:extLst>
              <a:ext uri="{FF2B5EF4-FFF2-40B4-BE49-F238E27FC236}">
                <a16:creationId xmlns:a16="http://schemas.microsoft.com/office/drawing/2014/main" id="{ECB34B17-4BBC-E56B-1E2D-9DA5A9F6C1AA}"/>
              </a:ext>
            </a:extLst>
          </p:cNvPr>
          <p:cNvSpPr txBox="1"/>
          <p:nvPr/>
        </p:nvSpPr>
        <p:spPr>
          <a:xfrm>
            <a:off x="451429" y="6077469"/>
            <a:ext cx="9952660" cy="523220"/>
          </a:xfrm>
          <a:prstGeom prst="rect">
            <a:avLst/>
          </a:prstGeom>
          <a:noFill/>
        </p:spPr>
        <p:txBody>
          <a:bodyPr wrap="square">
            <a:spAutoFit/>
          </a:bodyPr>
          <a:lstStyle/>
          <a:p>
            <a:r>
              <a:rPr lang="en-US" sz="1400" b="1" dirty="0"/>
              <a:t>Note: Tenderers who fail to submit acceptable evidence for specific goals applicable in will be allocated zero (0) preference points.</a:t>
            </a:r>
          </a:p>
        </p:txBody>
      </p:sp>
    </p:spTree>
    <p:extLst>
      <p:ext uri="{BB962C8B-B14F-4D97-AF65-F5344CB8AC3E}">
        <p14:creationId xmlns:p14="http://schemas.microsoft.com/office/powerpoint/2010/main" val="2638384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SWORN AFFIDAVIT </a:t>
            </a:r>
          </a:p>
        </p:txBody>
      </p:sp>
      <p:pic>
        <p:nvPicPr>
          <p:cNvPr id="2" name="Picture 1">
            <a:extLst>
              <a:ext uri="{FF2B5EF4-FFF2-40B4-BE49-F238E27FC236}">
                <a16:creationId xmlns:a16="http://schemas.microsoft.com/office/drawing/2014/main" id="{B3645DDD-76F7-5EC2-6F8B-9CD395C2D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047" y="1100976"/>
            <a:ext cx="9757905" cy="5535482"/>
          </a:xfrm>
          <a:prstGeom prst="rect">
            <a:avLst/>
          </a:prstGeom>
        </p:spPr>
      </p:pic>
    </p:spTree>
    <p:extLst>
      <p:ext uri="{BB962C8B-B14F-4D97-AF65-F5344CB8AC3E}">
        <p14:creationId xmlns:p14="http://schemas.microsoft.com/office/powerpoint/2010/main" val="3212687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dirty="0"/>
              <a:t>VALID CIPC B-BBEE CERTIFICATE </a:t>
            </a:r>
          </a:p>
        </p:txBody>
      </p:sp>
      <p:pic>
        <p:nvPicPr>
          <p:cNvPr id="3" name="Picture 2">
            <a:extLst>
              <a:ext uri="{FF2B5EF4-FFF2-40B4-BE49-F238E27FC236}">
                <a16:creationId xmlns:a16="http://schemas.microsoft.com/office/drawing/2014/main" id="{A63FA5DB-1020-91AA-BB91-A963A3C5F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14" y="1279357"/>
            <a:ext cx="10496572" cy="5357101"/>
          </a:xfrm>
          <a:prstGeom prst="rect">
            <a:avLst/>
          </a:prstGeom>
        </p:spPr>
      </p:pic>
    </p:spTree>
    <p:extLst>
      <p:ext uri="{BB962C8B-B14F-4D97-AF65-F5344CB8AC3E}">
        <p14:creationId xmlns:p14="http://schemas.microsoft.com/office/powerpoint/2010/main" val="2955682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CERTIFICATE </a:t>
            </a:r>
          </a:p>
        </p:txBody>
      </p:sp>
      <p:pic>
        <p:nvPicPr>
          <p:cNvPr id="2" name="Picture 1">
            <a:extLst>
              <a:ext uri="{FF2B5EF4-FFF2-40B4-BE49-F238E27FC236}">
                <a16:creationId xmlns:a16="http://schemas.microsoft.com/office/drawing/2014/main" id="{08EC41C8-4A87-98CF-2C69-EE297EFC0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742" y="1249035"/>
            <a:ext cx="10734515" cy="5387423"/>
          </a:xfrm>
          <a:prstGeom prst="rect">
            <a:avLst/>
          </a:prstGeom>
        </p:spPr>
      </p:pic>
    </p:spTree>
    <p:extLst>
      <p:ext uri="{BB962C8B-B14F-4D97-AF65-F5344CB8AC3E}">
        <p14:creationId xmlns:p14="http://schemas.microsoft.com/office/powerpoint/2010/main" val="23379507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523982" y="2768355"/>
            <a:ext cx="10227145"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t>Technical Presentation – Siphelele</a:t>
            </a:r>
            <a:b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477878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dirty="0"/>
              <a:t>SCOPE OF WORK</a:t>
            </a:r>
            <a:endParaRPr lang="en-US" dirty="0"/>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474450" y="1135540"/>
            <a:ext cx="11601935" cy="5633122"/>
          </a:xfrm>
        </p:spPr>
        <p:txBody>
          <a:bodyPr lIns="91440" tIns="45720" rIns="91440" bIns="45720" anchor="t"/>
          <a:lstStyle/>
          <a:p>
            <a:pPr marL="0" marR="361315" indent="0" algn="l"/>
            <a:r>
              <a:rPr lang="en-US" b="1" dirty="0">
                <a:solidFill>
                  <a:schemeClr val="tx1"/>
                </a:solidFill>
                <a:latin typeface="Tahoma" panose="020B0604030504040204" pitchFamily="34" charset="0"/>
                <a:ea typeface="Tahoma" panose="020B0604030504040204" pitchFamily="34" charset="0"/>
              </a:rPr>
              <a:t>NB: The contractor shall allow in his prices for the following: </a:t>
            </a:r>
          </a:p>
          <a:p>
            <a:pPr marL="0" marR="361315" indent="0" algn="l"/>
            <a:r>
              <a:rPr lang="en-US" sz="1600" dirty="0">
                <a:solidFill>
                  <a:schemeClr val="tx1"/>
                </a:solidFill>
                <a:latin typeface="Tahoma" panose="020B0604030504040204" pitchFamily="34" charset="0"/>
                <a:ea typeface="Tahoma" panose="020B0604030504040204" pitchFamily="34" charset="0"/>
              </a:rPr>
              <a:t>The potable water pipeline is in use and operational and within the Island View precinct, hence all Island View precinct protocol must be always adhered to as this is a National Key Point. </a:t>
            </a:r>
            <a:endParaRPr lang="en-ZA" sz="1600" dirty="0">
              <a:solidFill>
                <a:schemeClr val="tx1"/>
              </a:solidFill>
              <a:latin typeface="Tahoma" panose="020B0604030504040204" pitchFamily="34" charset="0"/>
              <a:ea typeface="Tahoma" panose="020B0604030504040204" pitchFamily="34" charset="0"/>
            </a:endParaRPr>
          </a:p>
          <a:p>
            <a:pPr marL="0" marR="361315" indent="0" algn="l"/>
            <a:r>
              <a:rPr lang="en-US" sz="1600" dirty="0">
                <a:solidFill>
                  <a:schemeClr val="tx1"/>
                </a:solidFill>
                <a:latin typeface="Tahoma" panose="020B0604030504040204" pitchFamily="34" charset="0"/>
                <a:ea typeface="Tahoma" panose="020B0604030504040204" pitchFamily="34" charset="0"/>
              </a:rPr>
              <a:t>The Contractor shall allow for working under these conditions and exercise due care to avoid property damage. Access to site will be via the existing service roads within the Port. The prospective tenderers shall exercise due diligence during the execution of the project to minimize risk of damaging existing equipment and infrastructure and ensure minimal disruption in the Port of Durban operations. </a:t>
            </a:r>
          </a:p>
          <a:p>
            <a:pPr marL="0" marR="361315" indent="0" algn="l"/>
            <a:r>
              <a:rPr lang="en-US" sz="1600" dirty="0">
                <a:solidFill>
                  <a:schemeClr val="tx1"/>
                </a:solidFill>
                <a:latin typeface="Tahoma" panose="020B0604030504040204" pitchFamily="34" charset="0"/>
                <a:ea typeface="Tahoma" panose="020B0604030504040204" pitchFamily="34" charset="0"/>
              </a:rPr>
              <a:t>The Contractor will be responsible for any costs associated with damages to existing infrastructure located on the site; the Contractor shall therefore make provision in his prices for the risk of damage to existing equipment and infrastructure.</a:t>
            </a:r>
          </a:p>
          <a:p>
            <a:pPr marL="0" marR="361315" indent="0" algn="l"/>
            <a:endParaRPr lang="en-US" sz="1600" dirty="0">
              <a:solidFill>
                <a:schemeClr val="tx1"/>
              </a:solidFill>
              <a:latin typeface="Tahoma" panose="020B0604030504040204" pitchFamily="34" charset="0"/>
              <a:ea typeface="Tahoma" panose="020B0604030504040204" pitchFamily="34" charset="0"/>
            </a:endParaRPr>
          </a:p>
          <a:p>
            <a:pPr marL="0" marR="361315" indent="0" algn="l"/>
            <a:r>
              <a:rPr lang="en-US" sz="1600" dirty="0">
                <a:solidFill>
                  <a:schemeClr val="tx1"/>
                </a:solidFill>
                <a:latin typeface="Tahoma" panose="020B0604030504040204" pitchFamily="34" charset="0"/>
                <a:ea typeface="Tahoma" panose="020B0604030504040204" pitchFamily="34" charset="0"/>
              </a:rPr>
              <a:t>The contractor should also make provision for standing time as hot work is not allowed on the berth when a vessel is at the berth. </a:t>
            </a:r>
          </a:p>
        </p:txBody>
      </p:sp>
    </p:spTree>
    <p:extLst>
      <p:ext uri="{BB962C8B-B14F-4D97-AF65-F5344CB8AC3E}">
        <p14:creationId xmlns:p14="http://schemas.microsoft.com/office/powerpoint/2010/main" val="1754492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EDA4BCE-79F9-BE41-1063-19F58916CF5D}"/>
              </a:ext>
            </a:extLst>
          </p:cNvPr>
          <p:cNvSpPr>
            <a:spLocks noGrp="1"/>
          </p:cNvSpPr>
          <p:nvPr>
            <p:ph type="subTitle" idx="1"/>
          </p:nvPr>
        </p:nvSpPr>
        <p:spPr>
          <a:xfrm>
            <a:off x="84083" y="882869"/>
            <a:ext cx="12002814" cy="5885793"/>
          </a:xfrm>
        </p:spPr>
        <p:txBody>
          <a:bodyPr/>
          <a:lstStyle/>
          <a:p>
            <a:endParaRPr lang="en-ZA" dirty="0"/>
          </a:p>
          <a:p>
            <a:endParaRPr lang="en-US" dirty="0"/>
          </a:p>
          <a:p>
            <a:endParaRPr lang="en-US" dirty="0"/>
          </a:p>
          <a:p>
            <a:endParaRPr lang="en-US" dirty="0"/>
          </a:p>
          <a:p>
            <a:endParaRPr lang="en-US" dirty="0"/>
          </a:p>
          <a:p>
            <a:endParaRPr lang="en-US" dirty="0"/>
          </a:p>
          <a:p>
            <a:endParaRPr lang="en-US" dirty="0"/>
          </a:p>
        </p:txBody>
      </p:sp>
      <p:sp>
        <p:nvSpPr>
          <p:cNvPr id="5" name="Title 28">
            <a:extLst>
              <a:ext uri="{FF2B5EF4-FFF2-40B4-BE49-F238E27FC236}">
                <a16:creationId xmlns:a16="http://schemas.microsoft.com/office/drawing/2014/main" id="{FE8712B9-028A-548D-FBC1-DB4CFED8B645}"/>
              </a:ext>
            </a:extLst>
          </p:cNvPr>
          <p:cNvSpPr txBox="1">
            <a:spLocks/>
          </p:cNvSpPr>
          <p:nvPr/>
        </p:nvSpPr>
        <p:spPr>
          <a:xfrm>
            <a:off x="684658" y="285586"/>
            <a:ext cx="10822684" cy="523220"/>
          </a:xfrm>
          <a:prstGeom prst="rect">
            <a:avLst/>
          </a:prstGeom>
        </p:spPr>
        <p:txBody>
          <a:bodyPr wrap="square">
            <a:spAutoFit/>
          </a:bodyPr>
          <a:lstStyle>
            <a:lvl1pPr algn="ctr"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r>
              <a:rPr lang="en-ZA" dirty="0"/>
              <a:t>SCOPE OF WORK</a:t>
            </a:r>
            <a:endParaRPr lang="en-US" dirty="0"/>
          </a:p>
        </p:txBody>
      </p:sp>
      <p:sp>
        <p:nvSpPr>
          <p:cNvPr id="7" name="TextBox 6">
            <a:extLst>
              <a:ext uri="{FF2B5EF4-FFF2-40B4-BE49-F238E27FC236}">
                <a16:creationId xmlns:a16="http://schemas.microsoft.com/office/drawing/2014/main" id="{C9CACB20-E902-32C4-1612-3C14C8FAE7D0}"/>
              </a:ext>
            </a:extLst>
          </p:cNvPr>
          <p:cNvSpPr txBox="1"/>
          <p:nvPr/>
        </p:nvSpPr>
        <p:spPr>
          <a:xfrm>
            <a:off x="388883" y="882869"/>
            <a:ext cx="11298619" cy="6749861"/>
          </a:xfrm>
          <a:prstGeom prst="rect">
            <a:avLst/>
          </a:prstGeom>
          <a:noFill/>
        </p:spPr>
        <p:txBody>
          <a:bodyPr wrap="square">
            <a:spAutoFit/>
          </a:bodyPr>
          <a:lstStyle/>
          <a:p>
            <a:pPr marR="361315" defTabSz="779173">
              <a:lnSpc>
                <a:spcPct val="165300"/>
              </a:lnSpc>
              <a:spcBef>
                <a:spcPts val="56"/>
              </a:spcBef>
              <a:spcAft>
                <a:spcPts val="341"/>
              </a:spcAft>
            </a:pPr>
            <a:r>
              <a:rPr lang="en-US" sz="2000" b="1" dirty="0">
                <a:latin typeface="Tahoma" panose="020B0604030504040204" pitchFamily="34" charset="0"/>
                <a:ea typeface="Tahoma" panose="020B0604030504040204" pitchFamily="34" charset="0"/>
                <a:cs typeface="Tahoma" panose="020B0604030504040204" pitchFamily="34" charset="0"/>
              </a:rPr>
              <a:t>Hot Work Requirements:</a:t>
            </a:r>
          </a:p>
          <a:p>
            <a:pPr marR="361315" defTabSz="779173">
              <a:lnSpc>
                <a:spcPct val="165300"/>
              </a:lnSpc>
              <a:spcBef>
                <a:spcPts val="56"/>
              </a:spcBef>
              <a:spcAft>
                <a:spcPts val="341"/>
              </a:spcAft>
            </a:pPr>
            <a:r>
              <a:rPr lang="en-US" sz="1600" dirty="0">
                <a:latin typeface="Tahoma" panose="020B0604030504040204" pitchFamily="34" charset="0"/>
                <a:ea typeface="Tahoma" panose="020B0604030504040204" pitchFamily="34" charset="0"/>
                <a:cs typeface="Tahoma" panose="020B0604030504040204" pitchFamily="34" charset="0"/>
              </a:rPr>
              <a:t>All hot work shall be carried out under a valid Hot Work Permit and in compliance with the following minimum requirements:</a:t>
            </a:r>
          </a:p>
          <a:p>
            <a:pPr marR="361315" defTabSz="779173">
              <a:lnSpc>
                <a:spcPct val="165300"/>
              </a:lnSpc>
              <a:spcBef>
                <a:spcPts val="56"/>
              </a:spcBef>
              <a:spcAft>
                <a:spcPts val="341"/>
              </a:spcAft>
            </a:pPr>
            <a:r>
              <a:rPr lang="en-US" sz="1600" dirty="0">
                <a:latin typeface="Tahoma" panose="020B0604030504040204" pitchFamily="34" charset="0"/>
                <a:ea typeface="Tahoma" panose="020B0604030504040204" pitchFamily="34" charset="0"/>
                <a:cs typeface="Tahoma" panose="020B0604030504040204" pitchFamily="34" charset="0"/>
              </a:rPr>
              <a:t>A dedicated Fire Watch must be present for the full duration of hot work.</a:t>
            </a:r>
          </a:p>
          <a:p>
            <a:pPr marR="361315" defTabSz="779173">
              <a:lnSpc>
                <a:spcPct val="165300"/>
              </a:lnSpc>
              <a:spcBef>
                <a:spcPts val="56"/>
              </a:spcBef>
              <a:spcAft>
                <a:spcPts val="341"/>
              </a:spcAft>
            </a:pPr>
            <a:r>
              <a:rPr lang="en-US" sz="1600" b="1" dirty="0">
                <a:latin typeface="Tahoma" panose="020B0604030504040204" pitchFamily="34" charset="0"/>
                <a:ea typeface="Tahoma" panose="020B0604030504040204" pitchFamily="34" charset="0"/>
                <a:cs typeface="Tahoma" panose="020B0604030504040204" pitchFamily="34" charset="0"/>
              </a:rPr>
              <a:t>Protective Barrier / Cocoon:</a:t>
            </a:r>
          </a:p>
          <a:p>
            <a:pPr marL="342900" marR="361315" indent="-342900" defTabSz="779173">
              <a:lnSpc>
                <a:spcPct val="165300"/>
              </a:lnSpc>
              <a:spcBef>
                <a:spcPts val="56"/>
              </a:spcBef>
              <a:spcAft>
                <a:spcPts val="341"/>
              </a:spcAft>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Supply and install a heat-resistant, non-flammable cocoon around the pipe section being welded.</a:t>
            </a:r>
          </a:p>
          <a:p>
            <a:pPr marL="342900" marR="361315" indent="-342900" defTabSz="779173">
              <a:lnSpc>
                <a:spcPct val="165300"/>
              </a:lnSpc>
              <a:spcBef>
                <a:spcPts val="56"/>
              </a:spcBef>
              <a:spcAft>
                <a:spcPts val="341"/>
              </a:spcAft>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Minimum thickness: 10 mm. Coverage: Extending to at least 500 mm beyond the weld area.</a:t>
            </a:r>
          </a:p>
          <a:p>
            <a:pPr marL="342900" marR="361315" indent="-342900" defTabSz="779173">
              <a:lnSpc>
                <a:spcPct val="165300"/>
              </a:lnSpc>
              <a:spcBef>
                <a:spcPts val="56"/>
              </a:spcBef>
              <a:spcAft>
                <a:spcPts val="341"/>
              </a:spcAft>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Installation: Secure fastening to prevent displacement during work.</a:t>
            </a:r>
          </a:p>
          <a:p>
            <a:pPr marL="342900" marR="361315" indent="-342900" defTabSz="779173">
              <a:lnSpc>
                <a:spcPct val="165300"/>
              </a:lnSpc>
              <a:spcBef>
                <a:spcPts val="56"/>
              </a:spcBef>
              <a:spcAft>
                <a:spcPts val="341"/>
              </a:spcAft>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Ventilation: Ensure adequate ventilation to prevent gas accumulation.</a:t>
            </a:r>
          </a:p>
          <a:p>
            <a:pPr marL="342900" marR="361315" indent="-342900" defTabSz="779173">
              <a:lnSpc>
                <a:spcPct val="165300"/>
              </a:lnSpc>
              <a:spcBef>
                <a:spcPts val="56"/>
              </a:spcBef>
              <a:spcAft>
                <a:spcPts val="341"/>
              </a:spcAft>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Monitoring: Use intrinsically safe gas detectors to ensure a safe atmosphere.</a:t>
            </a:r>
          </a:p>
          <a:p>
            <a:pPr marL="342900" marR="361315" indent="-342900" defTabSz="779173">
              <a:lnSpc>
                <a:spcPct val="165300"/>
              </a:lnSpc>
              <a:spcBef>
                <a:spcPts val="56"/>
              </a:spcBef>
              <a:spcAft>
                <a:spcPts val="341"/>
              </a:spcAft>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All hot work areas must have continuous monitoring for flammable vapors using intrinsically safe gas detectors.</a:t>
            </a:r>
          </a:p>
          <a:p>
            <a:pPr marR="361315" defTabSz="779173">
              <a:lnSpc>
                <a:spcPct val="165300"/>
              </a:lnSpc>
              <a:spcBef>
                <a:spcPts val="56"/>
              </a:spcBef>
              <a:spcAft>
                <a:spcPts val="341"/>
              </a:spcAft>
            </a:pPr>
            <a:r>
              <a:rPr lang="en-US" sz="1600" dirty="0">
                <a:latin typeface="Tahoma" panose="020B0604030504040204" pitchFamily="34" charset="0"/>
                <a:ea typeface="Tahoma" panose="020B0604030504040204" pitchFamily="34" charset="0"/>
                <a:cs typeface="Tahoma" panose="020B0604030504040204" pitchFamily="34" charset="0"/>
              </a:rPr>
              <a:t>Adequate firefighting equipment (minimum: portable extinguishers; hose reels and foam units if required) must be on site and positioned within accessible distance before commencement of hot work.</a:t>
            </a:r>
          </a:p>
          <a:p>
            <a:pPr marR="361315" defTabSz="779173">
              <a:lnSpc>
                <a:spcPct val="165300"/>
              </a:lnSpc>
              <a:spcBef>
                <a:spcPts val="56"/>
              </a:spcBef>
              <a:spcAft>
                <a:spcPts val="341"/>
              </a:spcAft>
            </a:pPr>
            <a:endParaRPr lang="en-US" sz="1400" dirty="0">
              <a:latin typeface="Tahoma" panose="020B0604030504040204" pitchFamily="34" charset="0"/>
              <a:ea typeface="Tahoma" panose="020B0604030504040204" pitchFamily="34" charset="0"/>
              <a:cs typeface="Tahoma" panose="020B0604030504040204" pitchFamily="34" charset="0"/>
            </a:endParaRPr>
          </a:p>
          <a:p>
            <a:pPr marR="361315" defTabSz="779173">
              <a:lnSpc>
                <a:spcPct val="165300"/>
              </a:lnSpc>
              <a:spcBef>
                <a:spcPts val="56"/>
              </a:spcBef>
              <a:spcAft>
                <a:spcPts val="341"/>
              </a:spcAft>
            </a:pPr>
            <a:endParaRPr lang="en-US"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4106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789B6-9A80-F52F-C60B-0108BCEB3AC2}"/>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895D188A-2D5F-DD52-BCE6-7C7E293BF862}"/>
              </a:ext>
            </a:extLst>
          </p:cNvPr>
          <p:cNvSpPr>
            <a:spLocks noGrp="1"/>
          </p:cNvSpPr>
          <p:nvPr>
            <p:ph type="title"/>
          </p:nvPr>
        </p:nvSpPr>
        <p:spPr>
          <a:xfrm>
            <a:off x="684658" y="285586"/>
            <a:ext cx="10822684" cy="523220"/>
          </a:xfrm>
        </p:spPr>
        <p:txBody>
          <a:bodyPr/>
          <a:lstStyle/>
          <a:p>
            <a:r>
              <a:rPr lang="en-ZA" dirty="0"/>
              <a:t>SCOPE OF WORK-continued</a:t>
            </a:r>
            <a:endParaRPr lang="en-US" dirty="0"/>
          </a:p>
        </p:txBody>
      </p:sp>
      <p:sp>
        <p:nvSpPr>
          <p:cNvPr id="30" name="Subtitle 29">
            <a:extLst>
              <a:ext uri="{FF2B5EF4-FFF2-40B4-BE49-F238E27FC236}">
                <a16:creationId xmlns:a16="http://schemas.microsoft.com/office/drawing/2014/main" id="{8D921144-A573-FE72-9510-CD8944DFC544}"/>
              </a:ext>
            </a:extLst>
          </p:cNvPr>
          <p:cNvSpPr>
            <a:spLocks noGrp="1"/>
          </p:cNvSpPr>
          <p:nvPr>
            <p:ph type="subTitle" idx="1"/>
          </p:nvPr>
        </p:nvSpPr>
        <p:spPr>
          <a:xfrm>
            <a:off x="684658" y="946354"/>
            <a:ext cx="11257406" cy="5626060"/>
          </a:xfrm>
        </p:spPr>
        <p:txBody>
          <a:bodyPr lIns="91440" tIns="45720" rIns="91440" bIns="45720" anchor="t"/>
          <a:lstStyle/>
          <a:p>
            <a:pPr marL="0" marR="361315" indent="0" algn="l"/>
            <a:r>
              <a:rPr lang="en-ZA" b="1" dirty="0">
                <a:solidFill>
                  <a:schemeClr val="tx1"/>
                </a:solidFill>
                <a:latin typeface="Tahoma" panose="020B0604030504040204" pitchFamily="34" charset="0"/>
                <a:ea typeface="Tahoma" panose="020B0604030504040204" pitchFamily="34" charset="0"/>
              </a:rPr>
              <a:t>Potable waterpipe repairs:</a:t>
            </a:r>
          </a:p>
          <a:p>
            <a:pPr marL="285750" marR="361315" indent="-285750" algn="just">
              <a:buFont typeface="Courier New" panose="02070309020205020404" pitchFamily="49" charset="0"/>
              <a:buChar char="o"/>
            </a:pPr>
            <a:r>
              <a:rPr lang="en-US" sz="1600" dirty="0">
                <a:solidFill>
                  <a:schemeClr val="tx1"/>
                </a:solidFill>
                <a:latin typeface="Tahoma" panose="020B0604030504040204" pitchFamily="34" charset="0"/>
                <a:ea typeface="Tahoma" panose="020B0604030504040204" pitchFamily="34" charset="0"/>
              </a:rPr>
              <a:t>Temporarily shut off the water supply in the section or berth working on to ensure a safe and controlled welding process.</a:t>
            </a:r>
          </a:p>
          <a:p>
            <a:pPr marL="285750" marR="361315" indent="-285750" algn="just">
              <a:buFont typeface="Courier New" panose="02070309020205020404" pitchFamily="49" charset="0"/>
              <a:buChar char="o"/>
            </a:pPr>
            <a:r>
              <a:rPr lang="en-US" sz="1600" dirty="0">
                <a:solidFill>
                  <a:schemeClr val="tx1"/>
                </a:solidFill>
                <a:latin typeface="Tahoma" panose="020B0604030504040204" pitchFamily="34" charset="0"/>
                <a:ea typeface="Tahoma" panose="020B0604030504040204" pitchFamily="34" charset="0"/>
              </a:rPr>
              <a:t>Tenderer shall remove covering from damaged pipe and return it to TNPA, back grind welded seam to root, ensuring surface preparation meets SANS requirements.</a:t>
            </a:r>
          </a:p>
          <a:p>
            <a:pPr marL="285750" marR="361315" indent="-285750" algn="just">
              <a:buFont typeface="Courier New" panose="02070309020205020404" pitchFamily="49" charset="0"/>
              <a:buChar char="o"/>
            </a:pPr>
            <a:r>
              <a:rPr lang="en-US" sz="1600" dirty="0">
                <a:solidFill>
                  <a:schemeClr val="tx1"/>
                </a:solidFill>
                <a:latin typeface="Tahoma" panose="020B0604030504040204" pitchFamily="34" charset="0"/>
                <a:ea typeface="Tahoma" panose="020B0604030504040204" pitchFamily="34" charset="0"/>
              </a:rPr>
              <a:t>Fill root weld with Tungsten Inert Gas (TIG) Welding, adhering to SANS welding procedures </a:t>
            </a:r>
          </a:p>
          <a:p>
            <a:pPr marL="285750" marR="361315" indent="-285750" algn="just">
              <a:buFont typeface="Courier New" panose="02070309020205020404" pitchFamily="49" charset="0"/>
              <a:buChar char="o"/>
            </a:pPr>
            <a:r>
              <a:rPr lang="en-US" sz="1600" dirty="0">
                <a:solidFill>
                  <a:schemeClr val="tx1"/>
                </a:solidFill>
                <a:latin typeface="Tahoma" panose="020B0604030504040204" pitchFamily="34" charset="0"/>
                <a:ea typeface="Tahoma" panose="020B0604030504040204" pitchFamily="34" charset="0"/>
              </a:rPr>
              <a:t>Back grind entire capping weld 2mm to 3 mm deep, maintaining surface finish</a:t>
            </a:r>
          </a:p>
          <a:p>
            <a:pPr marL="285750" marR="361315" indent="-285750" algn="just">
              <a:buFont typeface="Courier New" panose="02070309020205020404" pitchFamily="49" charset="0"/>
              <a:buChar char="o"/>
            </a:pPr>
            <a:r>
              <a:rPr lang="en-US" sz="1600" dirty="0">
                <a:solidFill>
                  <a:schemeClr val="tx1"/>
                </a:solidFill>
                <a:latin typeface="Tahoma" panose="020B0604030504040204" pitchFamily="34" charset="0"/>
                <a:ea typeface="Tahoma" panose="020B0604030504040204" pitchFamily="34" charset="0"/>
              </a:rPr>
              <a:t>Recap the entire diameter with TIG Welding.</a:t>
            </a:r>
          </a:p>
          <a:p>
            <a:pPr marL="285750" marR="361315" indent="-285750" algn="just">
              <a:buFont typeface="Courier New" panose="02070309020205020404" pitchFamily="49" charset="0"/>
              <a:buChar char="o"/>
            </a:pPr>
            <a:r>
              <a:rPr lang="en-US" sz="1600" dirty="0">
                <a:solidFill>
                  <a:schemeClr val="tx1"/>
                </a:solidFill>
                <a:latin typeface="Tahoma" panose="020B0604030504040204" pitchFamily="34" charset="0"/>
                <a:ea typeface="Tahoma" panose="020B0604030504040204" pitchFamily="34" charset="0"/>
              </a:rPr>
              <a:t>Test welds with Liquid Penetrant Inspection (LPI), verifying weld integrity and detecting potential defects.</a:t>
            </a:r>
          </a:p>
          <a:p>
            <a:pPr marL="285750" marR="361315" indent="-285750" algn="just">
              <a:buFont typeface="Courier New" panose="02070309020205020404" pitchFamily="49" charset="0"/>
              <a:buChar char="o"/>
            </a:pPr>
            <a:r>
              <a:rPr lang="en-US" sz="1600" dirty="0">
                <a:solidFill>
                  <a:schemeClr val="tx1"/>
                </a:solidFill>
                <a:latin typeface="Tahoma" panose="020B0604030504040204" pitchFamily="34" charset="0"/>
                <a:ea typeface="Tahoma" panose="020B0604030504040204" pitchFamily="34" charset="0"/>
              </a:rPr>
              <a:t>Fabricate sleeve in two halves to fit around pipe diameter (200mm wide, centered on weld with 100mm extension each way), following structural steel work guidelines. This thickness should be same as the thickness of the pipe.</a:t>
            </a:r>
          </a:p>
          <a:p>
            <a:pPr marL="285750" marR="361315" indent="-285750" algn="just">
              <a:buFont typeface="Courier New" panose="02070309020205020404" pitchFamily="49" charset="0"/>
              <a:buChar char="o"/>
            </a:pPr>
            <a:r>
              <a:rPr lang="en-US" sz="1600" dirty="0">
                <a:solidFill>
                  <a:schemeClr val="tx1"/>
                </a:solidFill>
                <a:latin typeface="Tahoma" panose="020B0604030504040204" pitchFamily="34" charset="0"/>
                <a:ea typeface="Tahoma" panose="020B0604030504040204" pitchFamily="34" charset="0"/>
              </a:rPr>
              <a:t>Weld sleeve onto pipe, covering seam using TIG welding</a:t>
            </a:r>
            <a:r>
              <a:rPr lang="en-US" dirty="0">
                <a:solidFill>
                  <a:schemeClr val="tx1"/>
                </a:solidFill>
                <a:latin typeface="Tahoma" panose="020B0604030504040204" pitchFamily="34" charset="0"/>
                <a:ea typeface="Tahoma" panose="020B0604030504040204" pitchFamily="34" charset="0"/>
              </a:rPr>
              <a:t>.</a:t>
            </a:r>
          </a:p>
          <a:p>
            <a:pPr marL="0" marR="361315" indent="0" algn="just"/>
            <a:endParaRPr lang="en-US" sz="1800" b="1" dirty="0">
              <a:solidFill>
                <a:schemeClr val="tx1"/>
              </a:solidFill>
              <a:effectLst/>
              <a:latin typeface="Tahoma" panose="020B0604030504040204" pitchFamily="34" charset="0"/>
              <a:ea typeface="Tahoma" panose="020B0604030504040204" pitchFamily="34" charset="0"/>
            </a:endParaRPr>
          </a:p>
          <a:p>
            <a:pPr marL="0" marR="361315" indent="0" algn="just"/>
            <a:endParaRPr lang="en-US" dirty="0"/>
          </a:p>
        </p:txBody>
      </p:sp>
    </p:spTree>
    <p:extLst>
      <p:ext uri="{BB962C8B-B14F-4D97-AF65-F5344CB8AC3E}">
        <p14:creationId xmlns:p14="http://schemas.microsoft.com/office/powerpoint/2010/main" val="3683842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8207A-6025-9BC2-A2CE-E3E1E38F059B}"/>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CD02F496-70CE-596B-342A-B96D71EE340C}"/>
              </a:ext>
            </a:extLst>
          </p:cNvPr>
          <p:cNvSpPr>
            <a:spLocks noGrp="1"/>
          </p:cNvSpPr>
          <p:nvPr>
            <p:ph type="title"/>
          </p:nvPr>
        </p:nvSpPr>
        <p:spPr>
          <a:xfrm>
            <a:off x="684658" y="285586"/>
            <a:ext cx="10822684" cy="523220"/>
          </a:xfrm>
        </p:spPr>
        <p:txBody>
          <a:bodyPr/>
          <a:lstStyle/>
          <a:p>
            <a:r>
              <a:rPr lang="en-ZA" dirty="0"/>
              <a:t>SCOPE OF WORK-continued</a:t>
            </a:r>
            <a:endParaRPr lang="en-US" dirty="0"/>
          </a:p>
        </p:txBody>
      </p:sp>
      <p:sp>
        <p:nvSpPr>
          <p:cNvPr id="30" name="Subtitle 29">
            <a:extLst>
              <a:ext uri="{FF2B5EF4-FFF2-40B4-BE49-F238E27FC236}">
                <a16:creationId xmlns:a16="http://schemas.microsoft.com/office/drawing/2014/main" id="{BA8F66DA-34BA-7806-E019-5D7D1BEE91EF}"/>
              </a:ext>
            </a:extLst>
          </p:cNvPr>
          <p:cNvSpPr>
            <a:spLocks noGrp="1"/>
          </p:cNvSpPr>
          <p:nvPr>
            <p:ph type="subTitle" idx="1"/>
          </p:nvPr>
        </p:nvSpPr>
        <p:spPr>
          <a:xfrm>
            <a:off x="684658" y="946354"/>
            <a:ext cx="10822684" cy="5626060"/>
          </a:xfrm>
        </p:spPr>
        <p:txBody>
          <a:bodyPr lIns="91440" tIns="45720" rIns="91440" bIns="45720" anchor="t"/>
          <a:lstStyle/>
          <a:p>
            <a:pPr marL="0" marR="361315" indent="0" algn="l"/>
            <a:r>
              <a:rPr lang="en-ZA" b="1" dirty="0">
                <a:solidFill>
                  <a:schemeClr val="tx1"/>
                </a:solidFill>
                <a:latin typeface="Tahoma" panose="020B0604030504040204" pitchFamily="34" charset="0"/>
                <a:ea typeface="Tahoma" panose="020B0604030504040204" pitchFamily="34" charset="0"/>
              </a:rPr>
              <a:t>Final Inspection:</a:t>
            </a:r>
          </a:p>
          <a:p>
            <a:pPr marL="285750" marR="361315" indent="-285750" algn="just">
              <a:buFont typeface="Courier New" panose="02070309020205020404" pitchFamily="49" charset="0"/>
              <a:buChar char="o"/>
            </a:pPr>
            <a:r>
              <a:rPr lang="en-US" sz="1800" dirty="0">
                <a:solidFill>
                  <a:schemeClr val="tx1"/>
                </a:solidFill>
                <a:effectLst/>
                <a:latin typeface="Tahoma" panose="020B0604030504040204" pitchFamily="34" charset="0"/>
                <a:ea typeface="Tahoma" panose="020B0604030504040204" pitchFamily="34" charset="0"/>
              </a:rPr>
              <a:t>Test fillet weld on sleeve to pipe using LPI, ensuring weld quality and integrity. </a:t>
            </a:r>
          </a:p>
          <a:p>
            <a:pPr marL="0" marR="361315" indent="0" algn="just"/>
            <a:r>
              <a:rPr lang="en-US" sz="1800" b="1" dirty="0">
                <a:solidFill>
                  <a:schemeClr val="tx1"/>
                </a:solidFill>
                <a:effectLst/>
                <a:latin typeface="Tahoma" panose="020B0604030504040204" pitchFamily="34" charset="0"/>
                <a:ea typeface="Tahoma" panose="020B0604030504040204" pitchFamily="34" charset="0"/>
              </a:rPr>
              <a:t>Material Specifications:</a:t>
            </a:r>
            <a:endParaRPr lang="en-US" sz="1800" b="1" dirty="0">
              <a:solidFill>
                <a:schemeClr val="tx1"/>
              </a:solidFill>
              <a:latin typeface="Tahoma" panose="020B0604030504040204" pitchFamily="34" charset="0"/>
              <a:ea typeface="Tahoma" panose="020B0604030504040204" pitchFamily="34" charset="0"/>
            </a:endParaRPr>
          </a:p>
          <a:p>
            <a:pPr marL="285750" marR="361315"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Pipe material: Stainless steel </a:t>
            </a:r>
          </a:p>
          <a:p>
            <a:pPr marL="285750" marR="361315"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Steel grade: 316L</a:t>
            </a:r>
          </a:p>
          <a:p>
            <a:pPr marL="285750" marR="361315" indent="-285750" algn="l">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Chemical composition (W.T.): C ≤ 0.035, Mn ≤ 2.00, Si ≤ 1.00, S ≤ 0.030, P ≤ 0.045, Cr 16.0 – 18.0, Ni 10.0-14.0 and Mo 2.0 -3.0.</a:t>
            </a:r>
          </a:p>
          <a:p>
            <a:pPr marL="0" marR="361315" indent="0" algn="just"/>
            <a:endParaRPr lang="en-US" sz="1800" b="1" dirty="0">
              <a:solidFill>
                <a:schemeClr val="tx1"/>
              </a:solidFill>
              <a:effectLst/>
              <a:latin typeface="Tahoma" panose="020B0604030504040204" pitchFamily="34" charset="0"/>
              <a:ea typeface="Tahoma" panose="020B0604030504040204" pitchFamily="34" charset="0"/>
            </a:endParaRPr>
          </a:p>
          <a:p>
            <a:pPr marL="0" marR="361315" indent="0" algn="just"/>
            <a:endParaRPr lang="en-US" dirty="0"/>
          </a:p>
        </p:txBody>
      </p:sp>
    </p:spTree>
    <p:extLst>
      <p:ext uri="{BB962C8B-B14F-4D97-AF65-F5344CB8AC3E}">
        <p14:creationId xmlns:p14="http://schemas.microsoft.com/office/powerpoint/2010/main" val="2965180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1B038-8053-E630-7D31-50499A2EABC6}"/>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F1F09C99-4F7F-A24D-5F92-15EE4BF38853}"/>
              </a:ext>
            </a:extLst>
          </p:cNvPr>
          <p:cNvSpPr>
            <a:spLocks noGrp="1"/>
          </p:cNvSpPr>
          <p:nvPr>
            <p:ph type="title"/>
          </p:nvPr>
        </p:nvSpPr>
        <p:spPr>
          <a:xfrm>
            <a:off x="684658" y="285586"/>
            <a:ext cx="10822684" cy="523220"/>
          </a:xfrm>
        </p:spPr>
        <p:txBody>
          <a:bodyPr/>
          <a:lstStyle/>
          <a:p>
            <a:r>
              <a:rPr lang="en-ZA" dirty="0"/>
              <a:t>SCOPE OF WORK-continued</a:t>
            </a:r>
            <a:endParaRPr lang="en-US" dirty="0"/>
          </a:p>
        </p:txBody>
      </p:sp>
      <p:sp>
        <p:nvSpPr>
          <p:cNvPr id="30" name="Subtitle 29">
            <a:extLst>
              <a:ext uri="{FF2B5EF4-FFF2-40B4-BE49-F238E27FC236}">
                <a16:creationId xmlns:a16="http://schemas.microsoft.com/office/drawing/2014/main" id="{D8C0D5E0-CBC0-2C3C-99A4-6FDE6713E2E9}"/>
              </a:ext>
            </a:extLst>
          </p:cNvPr>
          <p:cNvSpPr>
            <a:spLocks noGrp="1"/>
          </p:cNvSpPr>
          <p:nvPr>
            <p:ph type="subTitle" idx="1"/>
          </p:nvPr>
        </p:nvSpPr>
        <p:spPr>
          <a:xfrm>
            <a:off x="684658" y="946354"/>
            <a:ext cx="10822684" cy="5549039"/>
          </a:xfrm>
        </p:spPr>
        <p:txBody>
          <a:bodyPr lIns="91440" tIns="45720" rIns="91440" bIns="45720" anchor="t"/>
          <a:lstStyle/>
          <a:p>
            <a:pPr marL="0" marR="361315" indent="0" algn="l"/>
            <a:r>
              <a:rPr lang="en-US" b="1" dirty="0">
                <a:solidFill>
                  <a:schemeClr val="tx1"/>
                </a:solidFill>
                <a:latin typeface="Tahoma" panose="020B0604030504040204" pitchFamily="34" charset="0"/>
                <a:ea typeface="Tahoma" panose="020B0604030504040204" pitchFamily="34" charset="0"/>
              </a:rPr>
              <a:t>Stainless Steel Band</a:t>
            </a:r>
            <a:r>
              <a:rPr lang="en-ZA" b="1" dirty="0">
                <a:solidFill>
                  <a:schemeClr val="tx1"/>
                </a:solidFill>
                <a:latin typeface="Tahoma" panose="020B0604030504040204" pitchFamily="34" charset="0"/>
                <a:ea typeface="Tahoma" panose="020B0604030504040204" pitchFamily="34" charset="0"/>
              </a:rPr>
              <a:t>:</a:t>
            </a:r>
          </a:p>
          <a:p>
            <a:pPr marL="285750" marR="361315" indent="-285750" algn="just">
              <a:buFont typeface="Courier New" panose="02070309020205020404" pitchFamily="49" charset="0"/>
              <a:buChar char="o"/>
            </a:pPr>
            <a:r>
              <a:rPr lang="en-US" sz="1800" dirty="0">
                <a:solidFill>
                  <a:schemeClr val="tx1"/>
                </a:solidFill>
                <a:effectLst/>
                <a:latin typeface="Tahoma" panose="020B0604030504040204" pitchFamily="34" charset="0"/>
                <a:ea typeface="Tahoma" panose="020B0604030504040204" pitchFamily="34" charset="0"/>
              </a:rPr>
              <a:t>Tenderer shall install stainless steel band (SS 316L or equivalent) over welds, ensuring:</a:t>
            </a:r>
          </a:p>
          <a:p>
            <a:pPr marL="285750" marR="361315" indent="-285750" algn="just">
              <a:buFont typeface="Courier New" panose="02070309020205020404" pitchFamily="49" charset="0"/>
              <a:buChar char="o"/>
            </a:pPr>
            <a:r>
              <a:rPr lang="en-US" sz="1800" dirty="0">
                <a:solidFill>
                  <a:schemeClr val="tx1"/>
                </a:solidFill>
                <a:effectLst/>
                <a:latin typeface="Tahoma" panose="020B0604030504040204" pitchFamily="34" charset="0"/>
                <a:ea typeface="Tahoma" panose="020B0604030504040204" pitchFamily="34" charset="0"/>
              </a:rPr>
              <a:t>Band width: 300mm</a:t>
            </a:r>
          </a:p>
          <a:p>
            <a:pPr marL="285750" marR="361315" indent="-285750" algn="just">
              <a:buFont typeface="Courier New" panose="02070309020205020404" pitchFamily="49" charset="0"/>
              <a:buChar char="o"/>
            </a:pPr>
            <a:r>
              <a:rPr lang="en-US" sz="1800" dirty="0">
                <a:solidFill>
                  <a:schemeClr val="tx1"/>
                </a:solidFill>
                <a:effectLst/>
                <a:latin typeface="Tahoma" panose="020B0604030504040204" pitchFamily="34" charset="0"/>
                <a:ea typeface="Tahoma" panose="020B0604030504040204" pitchFamily="34" charset="0"/>
              </a:rPr>
              <a:t>Band thickness should be same as the thickness of the pipe</a:t>
            </a:r>
          </a:p>
          <a:p>
            <a:pPr marL="285750" marR="361315" indent="-285750" algn="just">
              <a:buFont typeface="Courier New" panose="02070309020205020404" pitchFamily="49" charset="0"/>
              <a:buChar char="o"/>
            </a:pPr>
            <a:r>
              <a:rPr lang="en-US" sz="1800" dirty="0">
                <a:solidFill>
                  <a:schemeClr val="tx1"/>
                </a:solidFill>
                <a:effectLst/>
                <a:latin typeface="Tahoma" panose="020B0604030504040204" pitchFamily="34" charset="0"/>
                <a:ea typeface="Tahoma" panose="020B0604030504040204" pitchFamily="34" charset="0"/>
              </a:rPr>
              <a:t>Secure band to pipe using TIG welding, ensuring continuous welding along the band edges.</a:t>
            </a:r>
          </a:p>
          <a:p>
            <a:pPr marL="285750" marR="361315" indent="-285750" algn="just">
              <a:buFont typeface="Courier New" panose="02070309020205020404" pitchFamily="49" charset="0"/>
              <a:buChar char="o"/>
            </a:pPr>
            <a:r>
              <a:rPr lang="en-US" sz="1800" dirty="0">
                <a:solidFill>
                  <a:schemeClr val="tx1"/>
                </a:solidFill>
                <a:effectLst/>
                <a:latin typeface="Tahoma" panose="020B0604030504040204" pitchFamily="34" charset="0"/>
                <a:ea typeface="Tahoma" panose="020B0604030504040204" pitchFamily="34" charset="0"/>
              </a:rPr>
              <a:t>The band must be tightly fitted to pipe surface, and the band thickness must be the same as the thickness of the pipe</a:t>
            </a:r>
          </a:p>
          <a:p>
            <a:pPr marL="285750" marR="361315" indent="-285750" algn="just">
              <a:buFont typeface="Courier New" panose="02070309020205020404" pitchFamily="49" charset="0"/>
              <a:buChar char="o"/>
            </a:pPr>
            <a:endParaRPr lang="en-US" sz="1800" dirty="0">
              <a:solidFill>
                <a:schemeClr val="tx1"/>
              </a:solidFill>
              <a:effectLst/>
              <a:latin typeface="Tahoma" panose="020B0604030504040204" pitchFamily="34" charset="0"/>
              <a:ea typeface="Tahoma" panose="020B0604030504040204" pitchFamily="34" charset="0"/>
            </a:endParaRPr>
          </a:p>
          <a:p>
            <a:pPr marL="0" marR="361315" indent="0" algn="just"/>
            <a:endParaRPr lang="en-US" dirty="0"/>
          </a:p>
        </p:txBody>
      </p:sp>
    </p:spTree>
    <p:extLst>
      <p:ext uri="{BB962C8B-B14F-4D97-AF65-F5344CB8AC3E}">
        <p14:creationId xmlns:p14="http://schemas.microsoft.com/office/powerpoint/2010/main" val="3257415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2494-AAD0-4E72-9730-8CB75EF436F3}"/>
              </a:ext>
            </a:extLst>
          </p:cNvPr>
          <p:cNvSpPr>
            <a:spLocks noGrp="1"/>
          </p:cNvSpPr>
          <p:nvPr>
            <p:ph type="title"/>
          </p:nvPr>
        </p:nvSpPr>
        <p:spPr>
          <a:xfrm>
            <a:off x="641436" y="73152"/>
            <a:ext cx="10822684" cy="523220"/>
          </a:xfrm>
        </p:spPr>
        <p:txBody>
          <a:bodyPr/>
          <a:lstStyle/>
          <a:p>
            <a:r>
              <a:rPr lang="en-US" dirty="0"/>
              <a:t>SCOPE OF WORK-Continued</a:t>
            </a:r>
          </a:p>
        </p:txBody>
      </p:sp>
      <p:sp>
        <p:nvSpPr>
          <p:cNvPr id="3" name="Subtitle 2">
            <a:extLst>
              <a:ext uri="{FF2B5EF4-FFF2-40B4-BE49-F238E27FC236}">
                <a16:creationId xmlns:a16="http://schemas.microsoft.com/office/drawing/2014/main" id="{EB02EAB6-1E01-6055-0C61-1F9359B70D2A}"/>
              </a:ext>
            </a:extLst>
          </p:cNvPr>
          <p:cNvSpPr>
            <a:spLocks noGrp="1"/>
          </p:cNvSpPr>
          <p:nvPr>
            <p:ph type="subTitle" idx="1"/>
          </p:nvPr>
        </p:nvSpPr>
        <p:spPr>
          <a:xfrm>
            <a:off x="684658" y="978408"/>
            <a:ext cx="10822684" cy="5149677"/>
          </a:xfrm>
        </p:spPr>
        <p:txBody>
          <a:bodyPr/>
          <a:lstStyle/>
          <a:p>
            <a:pPr marL="0" marR="361315" indent="0" algn="just">
              <a:lnSpc>
                <a:spcPct val="150000"/>
              </a:lnSpc>
            </a:pPr>
            <a:r>
              <a:rPr lang="en-US" sz="2000" b="1" i="0" u="none" strike="noStrike" baseline="0" dirty="0">
                <a:solidFill>
                  <a:srgbClr val="000000"/>
                </a:solidFill>
                <a:latin typeface="+mj-lt"/>
              </a:rPr>
              <a:t>Ball Valves:</a:t>
            </a:r>
          </a:p>
          <a:p>
            <a:pPr marL="285750" marR="361315" indent="-285750" algn="just">
              <a:lnSpc>
                <a:spcPct val="150000"/>
              </a:lnSpc>
              <a:buFont typeface="Courier New" panose="02070309020205020404" pitchFamily="49" charset="0"/>
              <a:buChar char="o"/>
            </a:pPr>
            <a:r>
              <a:rPr lang="en-US" sz="1800" b="0" i="0" u="none" strike="noStrike" baseline="0" dirty="0">
                <a:solidFill>
                  <a:srgbClr val="000000"/>
                </a:solidFill>
                <a:latin typeface="+mj-lt"/>
              </a:rPr>
              <a:t>Tenderer shall be responsible for the supply, delivery, and installation of stainless steel 80mm ball stop valves with matching flanges to be installed in-line between existing pipeline sections. The scope includes supplying full-bore 80mm stainless steel ball stop valves (Grade 316 or equivalent) with PN16-rated flanges, lockable lever or gear-operated handles, and compliance with ISO 5211 and applicable SANS. All necessary accessories including flange kits, gaskets, bolts, nuts, and washers suitable for use in corrosive or marine environments must be provided. Installation involves isolating and fitting the valves between the pipeline segments using flanged connections, ensuring proper alignment, sealing, and torque tightening to manufacturer specifications. Valves must be adequately supported and installed in accordance with OEM guidelines, SANS 1200, and TNPA mechanical and piping standards</a:t>
            </a:r>
            <a:endParaRPr lang="en-US" dirty="0"/>
          </a:p>
        </p:txBody>
      </p:sp>
    </p:spTree>
    <p:extLst>
      <p:ext uri="{BB962C8B-B14F-4D97-AF65-F5344CB8AC3E}">
        <p14:creationId xmlns:p14="http://schemas.microsoft.com/office/powerpoint/2010/main" val="1633020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59079-9042-C4E6-6380-D5CD9B875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DFC0D-9531-0123-5BB2-4C1BD2958523}"/>
              </a:ext>
            </a:extLst>
          </p:cNvPr>
          <p:cNvSpPr>
            <a:spLocks noGrp="1"/>
          </p:cNvSpPr>
          <p:nvPr>
            <p:ph type="title"/>
          </p:nvPr>
        </p:nvSpPr>
        <p:spPr>
          <a:xfrm>
            <a:off x="641436" y="73152"/>
            <a:ext cx="10822684" cy="523220"/>
          </a:xfrm>
        </p:spPr>
        <p:txBody>
          <a:bodyPr/>
          <a:lstStyle/>
          <a:p>
            <a:r>
              <a:rPr lang="en-US" dirty="0"/>
              <a:t>SCOPE OF WORK-Continued</a:t>
            </a:r>
          </a:p>
        </p:txBody>
      </p:sp>
      <p:sp>
        <p:nvSpPr>
          <p:cNvPr id="3" name="Subtitle 2">
            <a:extLst>
              <a:ext uri="{FF2B5EF4-FFF2-40B4-BE49-F238E27FC236}">
                <a16:creationId xmlns:a16="http://schemas.microsoft.com/office/drawing/2014/main" id="{5EED5FD5-0763-FC0D-5E63-A436C69C5C1B}"/>
              </a:ext>
            </a:extLst>
          </p:cNvPr>
          <p:cNvSpPr>
            <a:spLocks noGrp="1"/>
          </p:cNvSpPr>
          <p:nvPr>
            <p:ph type="subTitle" idx="1"/>
          </p:nvPr>
        </p:nvSpPr>
        <p:spPr>
          <a:xfrm>
            <a:off x="641435" y="950976"/>
            <a:ext cx="10822684" cy="5963171"/>
          </a:xfrm>
        </p:spPr>
        <p:txBody>
          <a:bodyPr/>
          <a:lstStyle/>
          <a:p>
            <a:pPr marL="0" marR="361315" indent="0" algn="just">
              <a:lnSpc>
                <a:spcPct val="150000"/>
              </a:lnSpc>
            </a:pPr>
            <a:r>
              <a:rPr lang="en-US" sz="2000" b="1" i="0" u="none" strike="noStrike" baseline="0" dirty="0">
                <a:solidFill>
                  <a:srgbClr val="000000"/>
                </a:solidFill>
                <a:latin typeface="Arial" panose="020B0604020202020204" pitchFamily="34" charset="0"/>
              </a:rPr>
              <a:t>Stainless Steel Air Bellows:</a:t>
            </a:r>
            <a:r>
              <a:rPr lang="en-US" sz="1400" b="0" i="0" u="none" strike="noStrike" baseline="0" dirty="0">
                <a:solidFill>
                  <a:srgbClr val="000000"/>
                </a:solidFill>
                <a:latin typeface="Arial" panose="020B0604020202020204" pitchFamily="34" charset="0"/>
              </a:rPr>
              <a:t> </a:t>
            </a:r>
          </a:p>
          <a:p>
            <a:pPr marL="285750" marR="361315" indent="-285750" algn="just">
              <a:lnSpc>
                <a:spcPct val="150000"/>
              </a:lnSpc>
              <a:buFont typeface="Courier New" panose="02070309020205020404" pitchFamily="49" charset="0"/>
              <a:buChar char="o"/>
            </a:pPr>
            <a:r>
              <a:rPr lang="en-US" sz="1800" b="0" i="0" u="none" strike="noStrike" baseline="0" dirty="0">
                <a:solidFill>
                  <a:srgbClr val="000000"/>
                </a:solidFill>
                <a:latin typeface="+mj-lt"/>
              </a:rPr>
              <a:t>The Service provider will be required to supply and install flexible, corrugated stainless steel air bellows with flanged ends.  Ensure the air bellows are PN 16 pressure rating</a:t>
            </a:r>
            <a:endParaRPr lang="en-US" sz="1800" dirty="0">
              <a:solidFill>
                <a:srgbClr val="000000"/>
              </a:solidFill>
              <a:latin typeface="+mj-lt"/>
            </a:endParaRPr>
          </a:p>
          <a:p>
            <a:pPr marL="0" marR="361315" indent="0" algn="just">
              <a:lnSpc>
                <a:spcPct val="150000"/>
              </a:lnSpc>
            </a:pPr>
            <a:r>
              <a:rPr lang="en-US" sz="1800" b="1" i="0" u="none" strike="noStrike" baseline="0" dirty="0">
                <a:solidFill>
                  <a:srgbClr val="000000"/>
                </a:solidFill>
                <a:latin typeface="+mj-lt"/>
              </a:rPr>
              <a:t>Colour Coded Bands:</a:t>
            </a:r>
          </a:p>
          <a:p>
            <a:pPr marL="285750" marR="361315" lvl="0" indent="-285750" algn="just">
              <a:lnSpc>
                <a:spcPct val="150000"/>
              </a:lnSpc>
              <a:buFont typeface="Courier New" panose="02070309020205020404" pitchFamily="49" charset="0"/>
              <a:buChar char="o"/>
            </a:pPr>
            <a:r>
              <a:rPr lang="en-US" sz="1800" dirty="0">
                <a:solidFill>
                  <a:srgbClr val="000000"/>
                </a:solidFill>
                <a:latin typeface="+mj-lt"/>
              </a:rPr>
              <a:t>Supply and apply green color coding to stainless steel</a:t>
            </a:r>
          </a:p>
          <a:p>
            <a:pPr marL="0" marR="361315" lvl="0" indent="0" algn="just">
              <a:lnSpc>
                <a:spcPct val="150000"/>
              </a:lnSpc>
            </a:pPr>
            <a:r>
              <a:rPr lang="en-US" sz="1800" dirty="0">
                <a:solidFill>
                  <a:srgbClr val="000000"/>
                </a:solidFill>
                <a:latin typeface="+mj-lt"/>
              </a:rPr>
              <a:t> pipe at 12m intervals to distinguish from pipes in the rack.</a:t>
            </a:r>
          </a:p>
          <a:p>
            <a:pPr marL="285750" marR="361315" lvl="0" indent="-285750" algn="just">
              <a:lnSpc>
                <a:spcPct val="150000"/>
              </a:lnSpc>
              <a:buFont typeface="Courier New" panose="02070309020205020404" pitchFamily="49" charset="0"/>
              <a:buChar char="o"/>
            </a:pPr>
            <a:r>
              <a:rPr lang="en-US" sz="1800" dirty="0">
                <a:solidFill>
                  <a:srgbClr val="000000"/>
                </a:solidFill>
                <a:latin typeface="+mj-lt"/>
              </a:rPr>
              <a:t>Apply durable, weather resistant green tape for colour coding</a:t>
            </a:r>
          </a:p>
          <a:p>
            <a:pPr marL="0" marR="361315" indent="0" algn="just">
              <a:lnSpc>
                <a:spcPct val="150000"/>
              </a:lnSpc>
            </a:pPr>
            <a:endParaRPr lang="en-US" sz="1800" b="1" i="0" u="none" strike="noStrike" baseline="0" dirty="0">
              <a:solidFill>
                <a:srgbClr val="000000"/>
              </a:solidFill>
              <a:latin typeface="+mj-lt"/>
            </a:endParaRPr>
          </a:p>
          <a:p>
            <a:endParaRPr lang="en-US" dirty="0"/>
          </a:p>
        </p:txBody>
      </p:sp>
      <p:pic>
        <p:nvPicPr>
          <p:cNvPr id="5" name="Picture 4">
            <a:extLst>
              <a:ext uri="{FF2B5EF4-FFF2-40B4-BE49-F238E27FC236}">
                <a16:creationId xmlns:a16="http://schemas.microsoft.com/office/drawing/2014/main" id="{83AAB327-F4FC-35F6-56F9-CBB084816D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739" y="4121264"/>
            <a:ext cx="3383280" cy="2537460"/>
          </a:xfrm>
          <a:prstGeom prst="rect">
            <a:avLst/>
          </a:prstGeom>
        </p:spPr>
      </p:pic>
      <p:pic>
        <p:nvPicPr>
          <p:cNvPr id="7" name="Picture 6">
            <a:extLst>
              <a:ext uri="{FF2B5EF4-FFF2-40B4-BE49-F238E27FC236}">
                <a16:creationId xmlns:a16="http://schemas.microsoft.com/office/drawing/2014/main" id="{E184A8C1-F6F4-93ED-CB48-7000C6A05CE9}"/>
              </a:ext>
            </a:extLst>
          </p:cNvPr>
          <p:cNvPicPr>
            <a:picLocks noChangeAspect="1"/>
          </p:cNvPicPr>
          <p:nvPr/>
        </p:nvPicPr>
        <p:blipFill>
          <a:blip r:embed="rId3"/>
          <a:stretch>
            <a:fillRect/>
          </a:stretch>
        </p:blipFill>
        <p:spPr>
          <a:xfrm>
            <a:off x="8100019" y="2446916"/>
            <a:ext cx="3566160" cy="4411084"/>
          </a:xfrm>
          <a:prstGeom prst="rect">
            <a:avLst/>
          </a:prstGeom>
        </p:spPr>
      </p:pic>
    </p:spTree>
    <p:extLst>
      <p:ext uri="{BB962C8B-B14F-4D97-AF65-F5344CB8AC3E}">
        <p14:creationId xmlns:p14="http://schemas.microsoft.com/office/powerpoint/2010/main" val="10273711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6A07-F8E0-F085-6AB8-E15B1A40A178}"/>
              </a:ext>
            </a:extLst>
          </p:cNvPr>
          <p:cNvSpPr>
            <a:spLocks noGrp="1"/>
          </p:cNvSpPr>
          <p:nvPr>
            <p:ph type="title"/>
          </p:nvPr>
        </p:nvSpPr>
        <p:spPr>
          <a:xfrm>
            <a:off x="641436" y="77055"/>
            <a:ext cx="10822684" cy="523220"/>
          </a:xfrm>
        </p:spPr>
        <p:txBody>
          <a:bodyPr/>
          <a:lstStyle/>
          <a:p>
            <a:r>
              <a:rPr lang="en-US" dirty="0"/>
              <a:t>SCOPE OF WORK-Continued</a:t>
            </a:r>
          </a:p>
        </p:txBody>
      </p:sp>
      <p:sp>
        <p:nvSpPr>
          <p:cNvPr id="3" name="Subtitle 2">
            <a:extLst>
              <a:ext uri="{FF2B5EF4-FFF2-40B4-BE49-F238E27FC236}">
                <a16:creationId xmlns:a16="http://schemas.microsoft.com/office/drawing/2014/main" id="{4AFAB619-F0A9-10CD-3143-CBD928048429}"/>
              </a:ext>
            </a:extLst>
          </p:cNvPr>
          <p:cNvSpPr>
            <a:spLocks noGrp="1"/>
          </p:cNvSpPr>
          <p:nvPr>
            <p:ph type="subTitle" idx="1"/>
          </p:nvPr>
        </p:nvSpPr>
        <p:spPr>
          <a:xfrm>
            <a:off x="641435" y="1060704"/>
            <a:ext cx="10822684" cy="5720241"/>
          </a:xfrm>
        </p:spPr>
        <p:txBody>
          <a:bodyPr/>
          <a:lstStyle/>
          <a:p>
            <a:pPr marL="170141" marR="0" indent="0" algn="just">
              <a:lnSpc>
                <a:spcPct val="150000"/>
              </a:lnSpc>
              <a:spcBef>
                <a:spcPts val="0"/>
              </a:spcBef>
              <a:spcAft>
                <a:spcPts val="0"/>
              </a:spcAft>
            </a:pPr>
            <a:r>
              <a:rPr lang="en-US" sz="1800" b="1" dirty="0">
                <a:solidFill>
                  <a:schemeClr val="tx1"/>
                </a:solidFill>
                <a:effectLst/>
                <a:latin typeface="+mj-lt"/>
                <a:ea typeface="Times New Roman" panose="02020603050405020304" pitchFamily="18" charset="0"/>
              </a:rPr>
              <a:t>Quality:</a:t>
            </a:r>
          </a:p>
          <a:p>
            <a:pPr marL="57150" marR="0" lvl="1" algn="just" defTabSz="457200" rtl="0" eaLnBrk="1" fontAlgn="auto" latinLnBrk="0" hangingPunct="1">
              <a:lnSpc>
                <a:spcPct val="150000"/>
              </a:lnSpc>
              <a:spcBef>
                <a:spcPts val="0"/>
              </a:spcBef>
              <a:spcAft>
                <a:spcPts val="0"/>
              </a:spcAft>
              <a:buClrTx/>
              <a:buSzPct val="120000"/>
              <a:tabLst/>
              <a:defRPr/>
            </a:pPr>
            <a:r>
              <a:rPr kumimoji="0" lang="en-US" sz="1800" b="1"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Data Pack</a:t>
            </a:r>
          </a:p>
          <a:p>
            <a:pPr marL="342900" marR="0" lvl="1" indent="-285750" algn="just" defTabSz="457200" rtl="0" eaLnBrk="1" fontAlgn="auto" latinLnBrk="0" hangingPunct="1">
              <a:lnSpc>
                <a:spcPct val="150000"/>
              </a:lnSpc>
              <a:spcBef>
                <a:spcPts val="0"/>
              </a:spcBef>
              <a:spcAft>
                <a:spcPts val="0"/>
              </a:spcAft>
              <a:buClrTx/>
              <a:buSzPct val="120000"/>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	The data pack shall consist of marked up as-built drawings, ISO’s showing welder references, NDT reports, calibrations certificates for gauges, material certificates, punch lists, etc.</a:t>
            </a:r>
          </a:p>
          <a:p>
            <a:pPr marL="342900" marR="0" lvl="1" indent="-285750" algn="just" defTabSz="457200" rtl="0" eaLnBrk="1" fontAlgn="auto" latinLnBrk="0" hangingPunct="1">
              <a:lnSpc>
                <a:spcPct val="150000"/>
              </a:lnSpc>
              <a:spcBef>
                <a:spcPts val="0"/>
              </a:spcBef>
              <a:spcAft>
                <a:spcPts val="0"/>
              </a:spcAft>
              <a:buClrTx/>
              <a:buSzPct val="120000"/>
              <a:buFont typeface="Courier New" panose="02070309020205020404" pitchFamily="49" charset="0"/>
              <a:buChar char="o"/>
              <a:tabLst/>
              <a:defRPr/>
            </a:pPr>
            <a:endPar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endParaRPr>
          </a:p>
          <a:p>
            <a:pPr marL="57150" marR="0" lvl="1" algn="just" defTabSz="457200" rtl="0" eaLnBrk="1" fontAlgn="auto" latinLnBrk="0" hangingPunct="1">
              <a:lnSpc>
                <a:spcPct val="150000"/>
              </a:lnSpc>
              <a:spcBef>
                <a:spcPts val="0"/>
              </a:spcBef>
              <a:spcAft>
                <a:spcPts val="0"/>
              </a:spcAft>
              <a:buClrTx/>
              <a:buSzPct val="120000"/>
              <a:tabLst/>
              <a:defRPr/>
            </a:pPr>
            <a:r>
              <a:rPr kumimoji="0" lang="en-US" sz="1800" b="1"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Quality Procedures</a:t>
            </a:r>
          </a:p>
          <a:p>
            <a:pPr marL="342900" marR="0" lvl="1" indent="-285750" algn="just" defTabSz="457200" rtl="0" eaLnBrk="1" fontAlgn="auto" latinLnBrk="0" hangingPunct="1">
              <a:lnSpc>
                <a:spcPct val="150000"/>
              </a:lnSpc>
              <a:spcBef>
                <a:spcPts val="0"/>
              </a:spcBef>
              <a:spcAft>
                <a:spcPts val="0"/>
              </a:spcAft>
              <a:buClrTx/>
              <a:buSzPct val="120000"/>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A detailed quality plan is to be submitted before any work may commence, for approval of hold, witness, and inspection, points. The quality plan shall be tailored to comply with the client’s specific requirements.</a:t>
            </a:r>
          </a:p>
          <a:p>
            <a:pPr marL="342900" marR="0" lvl="1" indent="-285750" algn="just" defTabSz="457200" rtl="0" eaLnBrk="1" fontAlgn="auto" latinLnBrk="0" hangingPunct="1">
              <a:lnSpc>
                <a:spcPct val="150000"/>
              </a:lnSpc>
              <a:spcBef>
                <a:spcPts val="0"/>
              </a:spcBef>
              <a:spcAft>
                <a:spcPts val="0"/>
              </a:spcAft>
              <a:buClrTx/>
              <a:buSzPct val="120000"/>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All work shall be performed by a qualified and coded welder, certified to relevant SANS standards.</a:t>
            </a:r>
          </a:p>
          <a:p>
            <a:pPr marL="342900" marR="0" lvl="1" indent="-285750" algn="just" defTabSz="457200" rtl="0" eaLnBrk="1" fontAlgn="auto" latinLnBrk="0" hangingPunct="1">
              <a:lnSpc>
                <a:spcPct val="150000"/>
              </a:lnSpc>
              <a:spcBef>
                <a:spcPts val="0"/>
              </a:spcBef>
              <a:spcAft>
                <a:spcPts val="0"/>
              </a:spcAft>
              <a:buClrTx/>
              <a:buSzPct val="120000"/>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Welding procedures and qualifications shall comply with SANS 10047.</a:t>
            </a:r>
          </a:p>
          <a:p>
            <a:pPr marL="342900" marR="0" lvl="1" indent="-285750" algn="just" defTabSz="457200" rtl="0" eaLnBrk="1" fontAlgn="auto" latinLnBrk="0" hangingPunct="1">
              <a:lnSpc>
                <a:spcPct val="150000"/>
              </a:lnSpc>
              <a:spcBef>
                <a:spcPts val="0"/>
              </a:spcBef>
              <a:spcAft>
                <a:spcPts val="0"/>
              </a:spcAft>
              <a:buClrTx/>
              <a:buSzPct val="120000"/>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Material and consumables shall meet relevant SANS Specifications</a:t>
            </a:r>
          </a:p>
        </p:txBody>
      </p:sp>
    </p:spTree>
    <p:extLst>
      <p:ext uri="{BB962C8B-B14F-4D97-AF65-F5344CB8AC3E}">
        <p14:creationId xmlns:p14="http://schemas.microsoft.com/office/powerpoint/2010/main" val="28434600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2392E-1F7F-7227-153B-7A22515131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430F7-4C8B-197F-5FFD-6A6A287BA466}"/>
              </a:ext>
            </a:extLst>
          </p:cNvPr>
          <p:cNvSpPr>
            <a:spLocks noGrp="1"/>
          </p:cNvSpPr>
          <p:nvPr>
            <p:ph type="title"/>
          </p:nvPr>
        </p:nvSpPr>
        <p:spPr>
          <a:xfrm>
            <a:off x="641436" y="77055"/>
            <a:ext cx="10822684" cy="523220"/>
          </a:xfrm>
        </p:spPr>
        <p:txBody>
          <a:bodyPr/>
          <a:lstStyle/>
          <a:p>
            <a:r>
              <a:rPr lang="en-US" dirty="0"/>
              <a:t>SCOPE OF WORK-Continued</a:t>
            </a:r>
          </a:p>
        </p:txBody>
      </p:sp>
      <p:sp>
        <p:nvSpPr>
          <p:cNvPr id="3" name="Subtitle 2">
            <a:extLst>
              <a:ext uri="{FF2B5EF4-FFF2-40B4-BE49-F238E27FC236}">
                <a16:creationId xmlns:a16="http://schemas.microsoft.com/office/drawing/2014/main" id="{40CF9ADB-E9AA-DA99-77F5-26CBCA12E38C}"/>
              </a:ext>
            </a:extLst>
          </p:cNvPr>
          <p:cNvSpPr>
            <a:spLocks noGrp="1"/>
          </p:cNvSpPr>
          <p:nvPr>
            <p:ph type="subTitle" idx="1"/>
          </p:nvPr>
        </p:nvSpPr>
        <p:spPr>
          <a:xfrm>
            <a:off x="641435" y="1060704"/>
            <a:ext cx="10822684" cy="5720241"/>
          </a:xfrm>
        </p:spPr>
        <p:txBody>
          <a:bodyPr/>
          <a:lstStyle/>
          <a:p>
            <a:pPr marL="170141" marR="0" indent="0" algn="just">
              <a:lnSpc>
                <a:spcPct val="150000"/>
              </a:lnSpc>
              <a:spcBef>
                <a:spcPts val="0"/>
              </a:spcBef>
              <a:spcAft>
                <a:spcPts val="0"/>
              </a:spcAft>
            </a:pPr>
            <a:r>
              <a:rPr lang="en-US" sz="1800" b="1" dirty="0">
                <a:solidFill>
                  <a:schemeClr val="tx1"/>
                </a:solidFill>
                <a:effectLst/>
                <a:latin typeface="+mj-lt"/>
                <a:ea typeface="Times New Roman" panose="02020603050405020304" pitchFamily="18" charset="0"/>
              </a:rPr>
              <a:t>Safe equipment for working at height:</a:t>
            </a:r>
          </a:p>
          <a:p>
            <a:pPr marL="170141" marR="0" indent="0" algn="just">
              <a:lnSpc>
                <a:spcPct val="150000"/>
              </a:lnSpc>
              <a:spcBef>
                <a:spcPts val="0"/>
              </a:spcBef>
              <a:spcAft>
                <a:spcPts val="0"/>
              </a:spcAft>
            </a:pPr>
            <a:endParaRPr lang="en-US" sz="1800" b="1" dirty="0">
              <a:solidFill>
                <a:schemeClr val="tx1"/>
              </a:solidFill>
              <a:effectLst/>
              <a:latin typeface="+mj-lt"/>
              <a:ea typeface="Times New Roman" panose="02020603050405020304" pitchFamily="18" charset="0"/>
            </a:endParaRPr>
          </a:p>
          <a:p>
            <a:pPr marL="342900" marR="0" lvl="1" indent="-285750" algn="just" defTabSz="457200" rtl="0" eaLnBrk="1" fontAlgn="auto" latinLnBrk="0" hangingPunct="1">
              <a:lnSpc>
                <a:spcPct val="150000"/>
              </a:lnSpc>
              <a:spcBef>
                <a:spcPts val="0"/>
              </a:spcBef>
              <a:spcAft>
                <a:spcPts val="0"/>
              </a:spcAft>
              <a:buClrTx/>
              <a:buSzPct val="120000"/>
              <a:buFont typeface="Courier New" panose="02070309020205020404" pitchFamily="49" charset="0"/>
              <a:buChar char="o"/>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A contractor to supply safe and suitable working-at-height equipment for every height work. A contractor must appoint a competent person in writing who must ensure all height equipment operations are carried out under his or her supervision and that all erectors, team leaders and inspectors are competent to carry out work..</a:t>
            </a:r>
          </a:p>
        </p:txBody>
      </p:sp>
    </p:spTree>
    <p:extLst>
      <p:ext uri="{BB962C8B-B14F-4D97-AF65-F5344CB8AC3E}">
        <p14:creationId xmlns:p14="http://schemas.microsoft.com/office/powerpoint/2010/main" val="391380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95795-D09C-639E-D46C-BDB69B60BF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77FF89-16A2-0669-BD45-598675662958}"/>
              </a:ext>
            </a:extLst>
          </p:cNvPr>
          <p:cNvSpPr>
            <a:spLocks noGrp="1"/>
          </p:cNvSpPr>
          <p:nvPr>
            <p:ph type="title"/>
          </p:nvPr>
        </p:nvSpPr>
        <p:spPr>
          <a:xfrm>
            <a:off x="641436" y="77055"/>
            <a:ext cx="10822684" cy="523220"/>
          </a:xfrm>
        </p:spPr>
        <p:txBody>
          <a:bodyPr/>
          <a:lstStyle/>
          <a:p>
            <a:r>
              <a:rPr lang="en-US" dirty="0"/>
              <a:t>SCOPE OF WORK-Continued</a:t>
            </a:r>
          </a:p>
        </p:txBody>
      </p:sp>
      <p:sp>
        <p:nvSpPr>
          <p:cNvPr id="3" name="Subtitle 2">
            <a:extLst>
              <a:ext uri="{FF2B5EF4-FFF2-40B4-BE49-F238E27FC236}">
                <a16:creationId xmlns:a16="http://schemas.microsoft.com/office/drawing/2014/main" id="{7FAD6B25-AABC-14D2-27B9-A2FD4038B7CD}"/>
              </a:ext>
            </a:extLst>
          </p:cNvPr>
          <p:cNvSpPr>
            <a:spLocks noGrp="1"/>
          </p:cNvSpPr>
          <p:nvPr>
            <p:ph type="subTitle" idx="1"/>
          </p:nvPr>
        </p:nvSpPr>
        <p:spPr>
          <a:xfrm>
            <a:off x="641435" y="1060704"/>
            <a:ext cx="10822684" cy="5720241"/>
          </a:xfrm>
        </p:spPr>
        <p:txBody>
          <a:bodyPr/>
          <a:lstStyle/>
          <a:p>
            <a:pPr marL="170141" marR="0" indent="0" algn="just">
              <a:lnSpc>
                <a:spcPct val="150000"/>
              </a:lnSpc>
              <a:spcBef>
                <a:spcPts val="0"/>
              </a:spcBef>
              <a:spcAft>
                <a:spcPts val="0"/>
              </a:spcAft>
            </a:pPr>
            <a:r>
              <a:rPr lang="en-US" b="1" dirty="0">
                <a:solidFill>
                  <a:schemeClr val="tx1"/>
                </a:solidFill>
                <a:effectLst/>
                <a:latin typeface="+mj-lt"/>
                <a:ea typeface="Times New Roman" panose="02020603050405020304" pitchFamily="18" charset="0"/>
              </a:rPr>
              <a:t>Waste collection and Disposal:</a:t>
            </a:r>
          </a:p>
          <a:p>
            <a:pPr marL="170141" marR="0" indent="0" algn="just">
              <a:lnSpc>
                <a:spcPct val="150000"/>
              </a:lnSpc>
              <a:spcBef>
                <a:spcPts val="0"/>
              </a:spcBef>
              <a:spcAft>
                <a:spcPts val="0"/>
              </a:spcAft>
            </a:pPr>
            <a:endParaRPr lang="en-US" b="1" dirty="0">
              <a:solidFill>
                <a:schemeClr val="tx1"/>
              </a:solidFill>
              <a:effectLst/>
              <a:latin typeface="+mj-lt"/>
              <a:ea typeface="Times New Roman" panose="02020603050405020304" pitchFamily="18" charset="0"/>
            </a:endParaRPr>
          </a:p>
          <a:p>
            <a:pPr marL="342900" marR="0" lvl="1" indent="-285750" algn="just" defTabSz="457200" rtl="0" eaLnBrk="1" fontAlgn="auto" latinLnBrk="0" hangingPunct="1">
              <a:lnSpc>
                <a:spcPct val="150000"/>
              </a:lnSpc>
              <a:spcBef>
                <a:spcPts val="0"/>
              </a:spcBef>
              <a:spcAft>
                <a:spcPts val="0"/>
              </a:spcAft>
              <a:buClrTx/>
              <a:buSzPct val="120000"/>
              <a:buFont typeface="Courier New" panose="02070309020205020404" pitchFamily="49" charset="0"/>
              <a:buChar char="o"/>
              <a:tabLst/>
              <a:defRPr/>
            </a:pPr>
            <a:r>
              <a:rPr kumimoji="0" lang="en-US" sz="24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The collection and disposal of all the rubble/ waste on site should only be done by contractor or subcontractor with waste disposal license issued by Transnet National Ports Authority, Port of Durban</a:t>
            </a: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a:t>
            </a:r>
          </a:p>
        </p:txBody>
      </p:sp>
    </p:spTree>
    <p:extLst>
      <p:ext uri="{BB962C8B-B14F-4D97-AF65-F5344CB8AC3E}">
        <p14:creationId xmlns:p14="http://schemas.microsoft.com/office/powerpoint/2010/main" val="39948899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4438" y="680"/>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55771" y="1155310"/>
            <a:ext cx="4363624" cy="875371"/>
          </a:xfrm>
        </p:spPr>
        <p:txBody>
          <a:bodyPr/>
          <a:lstStyle/>
          <a:p>
            <a:pPr algn="r"/>
            <a:r>
              <a:rPr lang="en-US" sz="4000">
                <a:solidFill>
                  <a:schemeClr val="bg1"/>
                </a:solidFill>
              </a:rPr>
              <a:t>Thank you</a:t>
            </a:r>
            <a:endParaRPr lang="en-US" sz="400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3.xml><?xml version="1.0" encoding="utf-8"?>
<ds:datastoreItem xmlns:ds="http://schemas.openxmlformats.org/officeDocument/2006/customXml" ds:itemID="{C8E53A0D-FF07-4C70-A30E-133F516FC611}">
  <ds:schemaRefs>
    <ds:schemaRef ds:uri="http://schemas.microsoft.com/sharepoint/v3/contenttype/forms"/>
  </ds:schemaRefs>
</ds:datastoreItem>
</file>

<file path=docMetadata/LabelInfo.xml><?xml version="1.0" encoding="utf-8"?>
<clbl:labelList xmlns:clbl="http://schemas.microsoft.com/office/2020/mipLabelMetadata">
  <clbl:label id="{58cf86ee-526f-4536-9daf-d1ee8064d50e}" enabled="1" method="Standard" siteId="{a1a39996-f913-4016-a58a-361c60dec580}" removed="0"/>
</clbl:labelList>
</file>

<file path=docProps/app.xml><?xml version="1.0" encoding="utf-8"?>
<Properties xmlns="http://schemas.openxmlformats.org/officeDocument/2006/extended-properties" xmlns:vt="http://schemas.openxmlformats.org/officeDocument/2006/docPropsVTypes">
  <Template/>
  <TotalTime>1683</TotalTime>
  <Words>2383</Words>
  <Application>Microsoft Office PowerPoint</Application>
  <PresentationFormat>Widescreen</PresentationFormat>
  <Paragraphs>231</Paragraphs>
  <Slides>31</Slides>
  <Notes>3</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31</vt:i4>
      </vt:variant>
    </vt:vector>
  </HeadingPairs>
  <TitlesOfParts>
    <vt:vector size="46" baseType="lpstr">
      <vt:lpstr>Apex New Bold</vt:lpstr>
      <vt:lpstr>Apex New Book</vt:lpstr>
      <vt:lpstr>Apex New Heavy</vt:lpstr>
      <vt:lpstr>Apex New Medium</vt:lpstr>
      <vt:lpstr>Apex New Medium Italic</vt:lpstr>
      <vt:lpstr>Arial</vt:lpstr>
      <vt:lpstr>Arial MT</vt:lpstr>
      <vt:lpstr>Calibri</vt:lpstr>
      <vt:lpstr>Courier New</vt:lpstr>
      <vt:lpstr>Symbol</vt:lpstr>
      <vt:lpstr>Tahoma</vt:lpstr>
      <vt:lpstr>Wingdings</vt:lpstr>
      <vt:lpstr>1_TEMPLATE MASTER</vt:lpstr>
      <vt:lpstr>1_TEMPLATE MASTER</vt:lpstr>
      <vt:lpstr>think-cell Slide</vt:lpstr>
      <vt:lpstr>REPAIRS TO POTABLE STAINLESS STEEL WATER PIPELINE IN THE PIPELINE RACK AT ISLAND VIEW IN THE PORT OF DURBAN</vt:lpstr>
      <vt:lpstr>Contents</vt:lpstr>
      <vt:lpstr>PowerPoint Presentation</vt:lpstr>
      <vt:lpstr>PROJECT BACKGROUND</vt:lpstr>
      <vt:lpstr>EXISTING PIPELINE CONDITIONS</vt:lpstr>
      <vt:lpstr>PowerPoint Presentation</vt:lpstr>
      <vt:lpstr>COMMERCIAL REQUIREMENTS</vt:lpstr>
      <vt:lpstr>TENDERING PROCEDURES</vt:lpstr>
      <vt:lpstr>TENDERING PROCEDURES (Continued)</vt:lpstr>
      <vt:lpstr>TENDERING PROCEDURES (Eligibility Criteria)</vt:lpstr>
      <vt:lpstr>TENDERING PROCEDURES (Eligibility Criteria)</vt:lpstr>
      <vt:lpstr>TENDERING PROCEDURES (Eligibility Criteria Continued)</vt:lpstr>
      <vt:lpstr>CONTRACT DATA</vt:lpstr>
      <vt:lpstr>PowerPoint Presentation</vt:lpstr>
      <vt:lpstr>TRANSNET PREFERENTIAL PROCUREMENT POLICY SPECIFIC GOALS</vt:lpstr>
      <vt:lpstr>EVIDENCE REQUIRED FOR CLAIMING SPECIFIC GOALS</vt:lpstr>
      <vt:lpstr>VALID B-BBEE SWORN AFFIDAVIT </vt:lpstr>
      <vt:lpstr>VALID CIPC B-BBEE CERTIFICATE </vt:lpstr>
      <vt:lpstr>VALID B-BBEE CERTIFICATE </vt:lpstr>
      <vt:lpstr>PowerPoint Presentation</vt:lpstr>
      <vt:lpstr>SCOPE OF WORK</vt:lpstr>
      <vt:lpstr>PowerPoint Presentation</vt:lpstr>
      <vt:lpstr>SCOPE OF WORK-continued</vt:lpstr>
      <vt:lpstr>SCOPE OF WORK-continued</vt:lpstr>
      <vt:lpstr>SCOPE OF WORK-continued</vt:lpstr>
      <vt:lpstr>SCOPE OF WORK-Continued</vt:lpstr>
      <vt:lpstr>SCOPE OF WORK-Continued</vt:lpstr>
      <vt:lpstr>SCOPE OF WORK-Continued</vt:lpstr>
      <vt:lpstr>SCOPE OF WORK-Continued</vt:lpstr>
      <vt:lpstr>SCOPE OF WORK-Continued</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Hlengiwa Dlamini   [Transnet NPA DBN]</cp:lastModifiedBy>
  <cp:revision>25</cp:revision>
  <cp:lastPrinted>2020-07-17T12:09:20Z</cp:lastPrinted>
  <dcterms:created xsi:type="dcterms:W3CDTF">2020-05-19T16:46:16Z</dcterms:created>
  <dcterms:modified xsi:type="dcterms:W3CDTF">2026-08-11T07:54:58Z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ies>
</file>